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6" r:id="rId2"/>
    <p:sldId id="271" r:id="rId3"/>
    <p:sldId id="264" r:id="rId4"/>
    <p:sldId id="263" r:id="rId5"/>
    <p:sldId id="290" r:id="rId6"/>
    <p:sldId id="323" r:id="rId7"/>
    <p:sldId id="273" r:id="rId8"/>
    <p:sldId id="306" r:id="rId9"/>
    <p:sldId id="308" r:id="rId10"/>
    <p:sldId id="307" r:id="rId11"/>
    <p:sldId id="294" r:id="rId12"/>
    <p:sldId id="296" r:id="rId13"/>
    <p:sldId id="310" r:id="rId14"/>
    <p:sldId id="311" r:id="rId15"/>
    <p:sldId id="312" r:id="rId16"/>
    <p:sldId id="293" r:id="rId17"/>
    <p:sldId id="291" r:id="rId18"/>
    <p:sldId id="266" r:id="rId19"/>
    <p:sldId id="321" r:id="rId20"/>
    <p:sldId id="316" r:id="rId21"/>
    <p:sldId id="299" r:id="rId22"/>
    <p:sldId id="270" r:id="rId23"/>
    <p:sldId id="313" r:id="rId24"/>
    <p:sldId id="314" r:id="rId25"/>
    <p:sldId id="315" r:id="rId26"/>
    <p:sldId id="259" r:id="rId27"/>
    <p:sldId id="257" r:id="rId28"/>
    <p:sldId id="258" r:id="rId29"/>
    <p:sldId id="260" r:id="rId30"/>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5" autoAdjust="0"/>
    <p:restoredTop sz="94660"/>
  </p:normalViewPr>
  <p:slideViewPr>
    <p:cSldViewPr snapToGrid="0">
      <p:cViewPr>
        <p:scale>
          <a:sx n="76" d="100"/>
          <a:sy n="76" d="100"/>
        </p:scale>
        <p:origin x="868" y="4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D89A17-B122-4BFE-BEE9-062999F0DB8B}" type="datetimeFigureOut">
              <a:rPr lang="nb-NO" smtClean="0"/>
              <a:t>13.08.2024</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FF9181-1C10-4071-B72F-CFDEF1E2476F}" type="slidenum">
              <a:rPr lang="nb-NO" smtClean="0"/>
              <a:t>‹#›</a:t>
            </a:fld>
            <a:endParaRPr lang="nb-NO"/>
          </a:p>
        </p:txBody>
      </p:sp>
    </p:spTree>
    <p:extLst>
      <p:ext uri="{BB962C8B-B14F-4D97-AF65-F5344CB8AC3E}">
        <p14:creationId xmlns:p14="http://schemas.microsoft.com/office/powerpoint/2010/main" val="8946736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28FF9181-1C10-4071-B72F-CFDEF1E2476F}" type="slidenum">
              <a:rPr lang="nb-NO" smtClean="0"/>
              <a:t>7</a:t>
            </a:fld>
            <a:endParaRPr lang="nb-NO"/>
          </a:p>
        </p:txBody>
      </p:sp>
    </p:spTree>
    <p:extLst>
      <p:ext uri="{BB962C8B-B14F-4D97-AF65-F5344CB8AC3E}">
        <p14:creationId xmlns:p14="http://schemas.microsoft.com/office/powerpoint/2010/main" val="3677005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87CD65A-404E-5A90-235F-ED7A1251B02E}"/>
              </a:ext>
            </a:extLst>
          </p:cNvPr>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A89E6032-B8B7-988C-5B6B-3278021D3E2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a:extLst>
              <a:ext uri="{FF2B5EF4-FFF2-40B4-BE49-F238E27FC236}">
                <a16:creationId xmlns:a16="http://schemas.microsoft.com/office/drawing/2014/main" id="{14AC3024-5220-C788-F896-E5578152F92C}"/>
              </a:ext>
            </a:extLst>
          </p:cNvPr>
          <p:cNvSpPr>
            <a:spLocks noGrp="1"/>
          </p:cNvSpPr>
          <p:nvPr>
            <p:ph type="dt" sz="half" idx="10"/>
          </p:nvPr>
        </p:nvSpPr>
        <p:spPr/>
        <p:txBody>
          <a:bodyPr/>
          <a:lstStyle/>
          <a:p>
            <a:fld id="{16A3DDFD-5D01-42AB-9DE9-2A0922DA6F26}" type="datetimeFigureOut">
              <a:rPr lang="nb-NO" smtClean="0"/>
              <a:t>13.08.2024</a:t>
            </a:fld>
            <a:endParaRPr lang="nb-NO"/>
          </a:p>
        </p:txBody>
      </p:sp>
      <p:sp>
        <p:nvSpPr>
          <p:cNvPr id="5" name="Plassholder for bunntekst 4">
            <a:extLst>
              <a:ext uri="{FF2B5EF4-FFF2-40B4-BE49-F238E27FC236}">
                <a16:creationId xmlns:a16="http://schemas.microsoft.com/office/drawing/2014/main" id="{726E46DE-24BC-32CA-7C41-E060F3145D62}"/>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8AD1AFA2-4D26-EC04-187E-595418CE0240}"/>
              </a:ext>
            </a:extLst>
          </p:cNvPr>
          <p:cNvSpPr>
            <a:spLocks noGrp="1"/>
          </p:cNvSpPr>
          <p:nvPr>
            <p:ph type="sldNum" sz="quarter" idx="12"/>
          </p:nvPr>
        </p:nvSpPr>
        <p:spPr/>
        <p:txBody>
          <a:bodyPr/>
          <a:lstStyle/>
          <a:p>
            <a:fld id="{2432D3C0-93DF-48B0-BAD0-5B8F464661C0}" type="slidenum">
              <a:rPr lang="nb-NO" smtClean="0"/>
              <a:t>‹#›</a:t>
            </a:fld>
            <a:endParaRPr lang="nb-NO"/>
          </a:p>
        </p:txBody>
      </p:sp>
    </p:spTree>
    <p:extLst>
      <p:ext uri="{BB962C8B-B14F-4D97-AF65-F5344CB8AC3E}">
        <p14:creationId xmlns:p14="http://schemas.microsoft.com/office/powerpoint/2010/main" val="5470701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2259592-5318-6806-0FF8-756B3BCA7F59}"/>
              </a:ext>
            </a:extLst>
          </p:cNvPr>
          <p:cNvSpPr>
            <a:spLocks noGrp="1"/>
          </p:cNvSpPr>
          <p:nvPr>
            <p:ph type="title"/>
          </p:nvPr>
        </p:nvSpPr>
        <p:spPr/>
        <p:txBody>
          <a:bodyPr/>
          <a:lstStyle/>
          <a:p>
            <a:r>
              <a:rPr lang="nb-NO"/>
              <a:t>Klikk for å redigere tittelstil</a:t>
            </a:r>
          </a:p>
        </p:txBody>
      </p:sp>
      <p:sp>
        <p:nvSpPr>
          <p:cNvPr id="3" name="Plassholder for loddrett tekst 2">
            <a:extLst>
              <a:ext uri="{FF2B5EF4-FFF2-40B4-BE49-F238E27FC236}">
                <a16:creationId xmlns:a16="http://schemas.microsoft.com/office/drawing/2014/main" id="{3833845A-44B8-9F24-2510-3752E56D4041}"/>
              </a:ext>
            </a:extLst>
          </p:cNvPr>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F1E29CD2-0EF8-F9C8-14EF-7DE700B47D1B}"/>
              </a:ext>
            </a:extLst>
          </p:cNvPr>
          <p:cNvSpPr>
            <a:spLocks noGrp="1"/>
          </p:cNvSpPr>
          <p:nvPr>
            <p:ph type="dt" sz="half" idx="10"/>
          </p:nvPr>
        </p:nvSpPr>
        <p:spPr/>
        <p:txBody>
          <a:bodyPr/>
          <a:lstStyle/>
          <a:p>
            <a:fld id="{16A3DDFD-5D01-42AB-9DE9-2A0922DA6F26}" type="datetimeFigureOut">
              <a:rPr lang="nb-NO" smtClean="0"/>
              <a:t>13.08.2024</a:t>
            </a:fld>
            <a:endParaRPr lang="nb-NO"/>
          </a:p>
        </p:txBody>
      </p:sp>
      <p:sp>
        <p:nvSpPr>
          <p:cNvPr id="5" name="Plassholder for bunntekst 4">
            <a:extLst>
              <a:ext uri="{FF2B5EF4-FFF2-40B4-BE49-F238E27FC236}">
                <a16:creationId xmlns:a16="http://schemas.microsoft.com/office/drawing/2014/main" id="{8D5E9409-DC68-D24C-F7F1-E98CB390B25D}"/>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5833F30-8EB2-6FB9-9C24-732E716148FF}"/>
              </a:ext>
            </a:extLst>
          </p:cNvPr>
          <p:cNvSpPr>
            <a:spLocks noGrp="1"/>
          </p:cNvSpPr>
          <p:nvPr>
            <p:ph type="sldNum" sz="quarter" idx="12"/>
          </p:nvPr>
        </p:nvSpPr>
        <p:spPr/>
        <p:txBody>
          <a:bodyPr/>
          <a:lstStyle/>
          <a:p>
            <a:fld id="{2432D3C0-93DF-48B0-BAD0-5B8F464661C0}" type="slidenum">
              <a:rPr lang="nb-NO" smtClean="0"/>
              <a:t>‹#›</a:t>
            </a:fld>
            <a:endParaRPr lang="nb-NO"/>
          </a:p>
        </p:txBody>
      </p:sp>
    </p:spTree>
    <p:extLst>
      <p:ext uri="{BB962C8B-B14F-4D97-AF65-F5344CB8AC3E}">
        <p14:creationId xmlns:p14="http://schemas.microsoft.com/office/powerpoint/2010/main" val="34553466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a:extLst>
              <a:ext uri="{FF2B5EF4-FFF2-40B4-BE49-F238E27FC236}">
                <a16:creationId xmlns:a16="http://schemas.microsoft.com/office/drawing/2014/main" id="{816BD5D3-5F2D-1E1E-5E92-8633EE3601F2}"/>
              </a:ext>
            </a:extLst>
          </p:cNvPr>
          <p:cNvSpPr>
            <a:spLocks noGrp="1"/>
          </p:cNvSpPr>
          <p:nvPr>
            <p:ph type="title" orient="vert"/>
          </p:nvPr>
        </p:nvSpPr>
        <p:spPr>
          <a:xfrm>
            <a:off x="8724900" y="365125"/>
            <a:ext cx="2628900" cy="5811838"/>
          </a:xfrm>
        </p:spPr>
        <p:txBody>
          <a:bodyPr vert="eaVert"/>
          <a:lstStyle/>
          <a:p>
            <a:r>
              <a:rPr lang="nb-NO"/>
              <a:t>Klikk for å redigere tittelstil</a:t>
            </a:r>
          </a:p>
        </p:txBody>
      </p:sp>
      <p:sp>
        <p:nvSpPr>
          <p:cNvPr id="3" name="Plassholder for loddrett tekst 2">
            <a:extLst>
              <a:ext uri="{FF2B5EF4-FFF2-40B4-BE49-F238E27FC236}">
                <a16:creationId xmlns:a16="http://schemas.microsoft.com/office/drawing/2014/main" id="{21B85BB7-1159-2FD4-6234-586C6D710445}"/>
              </a:ext>
            </a:extLst>
          </p:cNvPr>
          <p:cNvSpPr>
            <a:spLocks noGrp="1"/>
          </p:cNvSpPr>
          <p:nvPr>
            <p:ph type="body" orient="vert" idx="1"/>
          </p:nvPr>
        </p:nvSpPr>
        <p:spPr>
          <a:xfrm>
            <a:off x="838200" y="365125"/>
            <a:ext cx="7734300" cy="5811838"/>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17F33226-B3EC-C674-1130-9762AA695EE3}"/>
              </a:ext>
            </a:extLst>
          </p:cNvPr>
          <p:cNvSpPr>
            <a:spLocks noGrp="1"/>
          </p:cNvSpPr>
          <p:nvPr>
            <p:ph type="dt" sz="half" idx="10"/>
          </p:nvPr>
        </p:nvSpPr>
        <p:spPr/>
        <p:txBody>
          <a:bodyPr/>
          <a:lstStyle/>
          <a:p>
            <a:fld id="{16A3DDFD-5D01-42AB-9DE9-2A0922DA6F26}" type="datetimeFigureOut">
              <a:rPr lang="nb-NO" smtClean="0"/>
              <a:t>13.08.2024</a:t>
            </a:fld>
            <a:endParaRPr lang="nb-NO"/>
          </a:p>
        </p:txBody>
      </p:sp>
      <p:sp>
        <p:nvSpPr>
          <p:cNvPr id="5" name="Plassholder for bunntekst 4">
            <a:extLst>
              <a:ext uri="{FF2B5EF4-FFF2-40B4-BE49-F238E27FC236}">
                <a16:creationId xmlns:a16="http://schemas.microsoft.com/office/drawing/2014/main" id="{C1F7A6F7-B580-51FD-9263-1EC0B6A34B7B}"/>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C2909F64-C0D4-A8B2-394C-AA5E92EB7803}"/>
              </a:ext>
            </a:extLst>
          </p:cNvPr>
          <p:cNvSpPr>
            <a:spLocks noGrp="1"/>
          </p:cNvSpPr>
          <p:nvPr>
            <p:ph type="sldNum" sz="quarter" idx="12"/>
          </p:nvPr>
        </p:nvSpPr>
        <p:spPr/>
        <p:txBody>
          <a:bodyPr/>
          <a:lstStyle/>
          <a:p>
            <a:fld id="{2432D3C0-93DF-48B0-BAD0-5B8F464661C0}" type="slidenum">
              <a:rPr lang="nb-NO" smtClean="0"/>
              <a:t>‹#›</a:t>
            </a:fld>
            <a:endParaRPr lang="nb-NO"/>
          </a:p>
        </p:txBody>
      </p:sp>
    </p:spTree>
    <p:extLst>
      <p:ext uri="{BB962C8B-B14F-4D97-AF65-F5344CB8AC3E}">
        <p14:creationId xmlns:p14="http://schemas.microsoft.com/office/powerpoint/2010/main" val="41967010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7594FD9-14CF-1B4F-F05F-107ADB29380D}"/>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EFA51F10-27A4-6C71-D122-766FFC53A769}"/>
              </a:ext>
            </a:extLst>
          </p:cNvPr>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A1E42043-9473-9318-AEE6-11FE70B0A0B3}"/>
              </a:ext>
            </a:extLst>
          </p:cNvPr>
          <p:cNvSpPr>
            <a:spLocks noGrp="1"/>
          </p:cNvSpPr>
          <p:nvPr>
            <p:ph type="dt" sz="half" idx="10"/>
          </p:nvPr>
        </p:nvSpPr>
        <p:spPr/>
        <p:txBody>
          <a:bodyPr/>
          <a:lstStyle/>
          <a:p>
            <a:fld id="{16A3DDFD-5D01-42AB-9DE9-2A0922DA6F26}" type="datetimeFigureOut">
              <a:rPr lang="nb-NO" smtClean="0"/>
              <a:t>13.08.2024</a:t>
            </a:fld>
            <a:endParaRPr lang="nb-NO"/>
          </a:p>
        </p:txBody>
      </p:sp>
      <p:sp>
        <p:nvSpPr>
          <p:cNvPr id="5" name="Plassholder for bunntekst 4">
            <a:extLst>
              <a:ext uri="{FF2B5EF4-FFF2-40B4-BE49-F238E27FC236}">
                <a16:creationId xmlns:a16="http://schemas.microsoft.com/office/drawing/2014/main" id="{60F8CCB9-01C4-1D7A-3398-6187AFE2E87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C22F75A-FB10-59A9-4F0E-BC50ADBA0BF5}"/>
              </a:ext>
            </a:extLst>
          </p:cNvPr>
          <p:cNvSpPr>
            <a:spLocks noGrp="1"/>
          </p:cNvSpPr>
          <p:nvPr>
            <p:ph type="sldNum" sz="quarter" idx="12"/>
          </p:nvPr>
        </p:nvSpPr>
        <p:spPr/>
        <p:txBody>
          <a:bodyPr/>
          <a:lstStyle/>
          <a:p>
            <a:fld id="{2432D3C0-93DF-48B0-BAD0-5B8F464661C0}" type="slidenum">
              <a:rPr lang="nb-NO" smtClean="0"/>
              <a:t>‹#›</a:t>
            </a:fld>
            <a:endParaRPr lang="nb-NO"/>
          </a:p>
        </p:txBody>
      </p:sp>
    </p:spTree>
    <p:extLst>
      <p:ext uri="{BB962C8B-B14F-4D97-AF65-F5344CB8AC3E}">
        <p14:creationId xmlns:p14="http://schemas.microsoft.com/office/powerpoint/2010/main" val="24757576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028B15D-E4B8-7538-29E9-4FE08DD48521}"/>
              </a:ext>
            </a:extLst>
          </p:cNvPr>
          <p:cNvSpPr>
            <a:spLocks noGrp="1"/>
          </p:cNvSpPr>
          <p:nvPr>
            <p:ph type="title"/>
          </p:nvPr>
        </p:nvSpPr>
        <p:spPr>
          <a:xfrm>
            <a:off x="831850" y="1709738"/>
            <a:ext cx="10515600" cy="2852737"/>
          </a:xfrm>
        </p:spPr>
        <p:txBody>
          <a:bodyPr anchor="b"/>
          <a:lstStyle>
            <a:lvl1pPr>
              <a:defRPr sz="6000"/>
            </a:lvl1pPr>
          </a:lstStyle>
          <a:p>
            <a:r>
              <a:rPr lang="nb-NO"/>
              <a:t>Klikk for å redigere tittelstil</a:t>
            </a:r>
          </a:p>
        </p:txBody>
      </p:sp>
      <p:sp>
        <p:nvSpPr>
          <p:cNvPr id="3" name="Plassholder for tekst 2">
            <a:extLst>
              <a:ext uri="{FF2B5EF4-FFF2-40B4-BE49-F238E27FC236}">
                <a16:creationId xmlns:a16="http://schemas.microsoft.com/office/drawing/2014/main" id="{508152EA-D6C5-9654-5C7A-24FB86EEFB1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id="{A173B255-20C6-E2E0-5919-DDD63845BC0E}"/>
              </a:ext>
            </a:extLst>
          </p:cNvPr>
          <p:cNvSpPr>
            <a:spLocks noGrp="1"/>
          </p:cNvSpPr>
          <p:nvPr>
            <p:ph type="dt" sz="half" idx="10"/>
          </p:nvPr>
        </p:nvSpPr>
        <p:spPr/>
        <p:txBody>
          <a:bodyPr/>
          <a:lstStyle/>
          <a:p>
            <a:fld id="{16A3DDFD-5D01-42AB-9DE9-2A0922DA6F26}" type="datetimeFigureOut">
              <a:rPr lang="nb-NO" smtClean="0"/>
              <a:t>13.08.2024</a:t>
            </a:fld>
            <a:endParaRPr lang="nb-NO"/>
          </a:p>
        </p:txBody>
      </p:sp>
      <p:sp>
        <p:nvSpPr>
          <p:cNvPr id="5" name="Plassholder for bunntekst 4">
            <a:extLst>
              <a:ext uri="{FF2B5EF4-FFF2-40B4-BE49-F238E27FC236}">
                <a16:creationId xmlns:a16="http://schemas.microsoft.com/office/drawing/2014/main" id="{BA863DEB-4957-6CE8-EC48-6E6EBF70B200}"/>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38A3A0DF-48C2-6308-4B97-425C30BFC0CE}"/>
              </a:ext>
            </a:extLst>
          </p:cNvPr>
          <p:cNvSpPr>
            <a:spLocks noGrp="1"/>
          </p:cNvSpPr>
          <p:nvPr>
            <p:ph type="sldNum" sz="quarter" idx="12"/>
          </p:nvPr>
        </p:nvSpPr>
        <p:spPr/>
        <p:txBody>
          <a:bodyPr/>
          <a:lstStyle/>
          <a:p>
            <a:fld id="{2432D3C0-93DF-48B0-BAD0-5B8F464661C0}" type="slidenum">
              <a:rPr lang="nb-NO" smtClean="0"/>
              <a:t>‹#›</a:t>
            </a:fld>
            <a:endParaRPr lang="nb-NO"/>
          </a:p>
        </p:txBody>
      </p:sp>
    </p:spTree>
    <p:extLst>
      <p:ext uri="{BB962C8B-B14F-4D97-AF65-F5344CB8AC3E}">
        <p14:creationId xmlns:p14="http://schemas.microsoft.com/office/powerpoint/2010/main" val="7877466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7D8E0BB-EDBB-C139-A36A-964979023E65}"/>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B0205C0A-7290-097E-AE7D-E9B5285C0F55}"/>
              </a:ext>
            </a:extLst>
          </p:cNvPr>
          <p:cNvSpPr>
            <a:spLocks noGrp="1"/>
          </p:cNvSpPr>
          <p:nvPr>
            <p:ph sz="half" idx="1"/>
          </p:nvPr>
        </p:nvSpPr>
        <p:spPr>
          <a:xfrm>
            <a:off x="838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0F0D7328-F614-9415-CB52-3C4A0D580BCF}"/>
              </a:ext>
            </a:extLst>
          </p:cNvPr>
          <p:cNvSpPr>
            <a:spLocks noGrp="1"/>
          </p:cNvSpPr>
          <p:nvPr>
            <p:ph sz="half" idx="2"/>
          </p:nvPr>
        </p:nvSpPr>
        <p:spPr>
          <a:xfrm>
            <a:off x="6172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a:extLst>
              <a:ext uri="{FF2B5EF4-FFF2-40B4-BE49-F238E27FC236}">
                <a16:creationId xmlns:a16="http://schemas.microsoft.com/office/drawing/2014/main" id="{C32AC933-CD5B-BDA8-F32C-87999DD2418E}"/>
              </a:ext>
            </a:extLst>
          </p:cNvPr>
          <p:cNvSpPr>
            <a:spLocks noGrp="1"/>
          </p:cNvSpPr>
          <p:nvPr>
            <p:ph type="dt" sz="half" idx="10"/>
          </p:nvPr>
        </p:nvSpPr>
        <p:spPr/>
        <p:txBody>
          <a:bodyPr/>
          <a:lstStyle/>
          <a:p>
            <a:fld id="{16A3DDFD-5D01-42AB-9DE9-2A0922DA6F26}" type="datetimeFigureOut">
              <a:rPr lang="nb-NO" smtClean="0"/>
              <a:t>13.08.2024</a:t>
            </a:fld>
            <a:endParaRPr lang="nb-NO"/>
          </a:p>
        </p:txBody>
      </p:sp>
      <p:sp>
        <p:nvSpPr>
          <p:cNvPr id="6" name="Plassholder for bunntekst 5">
            <a:extLst>
              <a:ext uri="{FF2B5EF4-FFF2-40B4-BE49-F238E27FC236}">
                <a16:creationId xmlns:a16="http://schemas.microsoft.com/office/drawing/2014/main" id="{1E309863-4E84-5B4D-EC17-2F94CA13461E}"/>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5A38D80E-2465-1601-C4DD-B87E0507FB0B}"/>
              </a:ext>
            </a:extLst>
          </p:cNvPr>
          <p:cNvSpPr>
            <a:spLocks noGrp="1"/>
          </p:cNvSpPr>
          <p:nvPr>
            <p:ph type="sldNum" sz="quarter" idx="12"/>
          </p:nvPr>
        </p:nvSpPr>
        <p:spPr/>
        <p:txBody>
          <a:bodyPr/>
          <a:lstStyle/>
          <a:p>
            <a:fld id="{2432D3C0-93DF-48B0-BAD0-5B8F464661C0}" type="slidenum">
              <a:rPr lang="nb-NO" smtClean="0"/>
              <a:t>‹#›</a:t>
            </a:fld>
            <a:endParaRPr lang="nb-NO"/>
          </a:p>
        </p:txBody>
      </p:sp>
    </p:spTree>
    <p:extLst>
      <p:ext uri="{BB962C8B-B14F-4D97-AF65-F5344CB8AC3E}">
        <p14:creationId xmlns:p14="http://schemas.microsoft.com/office/powerpoint/2010/main" val="23313446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AC34708-6849-991A-0DB9-E3425EEB2147}"/>
              </a:ext>
            </a:extLst>
          </p:cNvPr>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a:extLst>
              <a:ext uri="{FF2B5EF4-FFF2-40B4-BE49-F238E27FC236}">
                <a16:creationId xmlns:a16="http://schemas.microsoft.com/office/drawing/2014/main" id="{D3F04C72-0AE8-9628-1F60-B65D72FAD74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a:extLst>
              <a:ext uri="{FF2B5EF4-FFF2-40B4-BE49-F238E27FC236}">
                <a16:creationId xmlns:a16="http://schemas.microsoft.com/office/drawing/2014/main" id="{90A0423E-AF61-23D9-03AA-49DCC4B14DC7}"/>
              </a:ext>
            </a:extLst>
          </p:cNvPr>
          <p:cNvSpPr>
            <a:spLocks noGrp="1"/>
          </p:cNvSpPr>
          <p:nvPr>
            <p:ph sz="half" idx="2"/>
          </p:nvPr>
        </p:nvSpPr>
        <p:spPr>
          <a:xfrm>
            <a:off x="839788" y="2505075"/>
            <a:ext cx="5157787"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a:extLst>
              <a:ext uri="{FF2B5EF4-FFF2-40B4-BE49-F238E27FC236}">
                <a16:creationId xmlns:a16="http://schemas.microsoft.com/office/drawing/2014/main" id="{A4B723B9-30A4-FA4C-A352-73119649F71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a:extLst>
              <a:ext uri="{FF2B5EF4-FFF2-40B4-BE49-F238E27FC236}">
                <a16:creationId xmlns:a16="http://schemas.microsoft.com/office/drawing/2014/main" id="{8CDFA520-9227-9BA6-7663-911D6C6DC6F2}"/>
              </a:ext>
            </a:extLst>
          </p:cNvPr>
          <p:cNvSpPr>
            <a:spLocks noGrp="1"/>
          </p:cNvSpPr>
          <p:nvPr>
            <p:ph sz="quarter" idx="4"/>
          </p:nvPr>
        </p:nvSpPr>
        <p:spPr>
          <a:xfrm>
            <a:off x="6172200" y="2505075"/>
            <a:ext cx="5183188"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a:extLst>
              <a:ext uri="{FF2B5EF4-FFF2-40B4-BE49-F238E27FC236}">
                <a16:creationId xmlns:a16="http://schemas.microsoft.com/office/drawing/2014/main" id="{C59D0B75-D619-D7CC-F92F-57A0FFFD3F77}"/>
              </a:ext>
            </a:extLst>
          </p:cNvPr>
          <p:cNvSpPr>
            <a:spLocks noGrp="1"/>
          </p:cNvSpPr>
          <p:nvPr>
            <p:ph type="dt" sz="half" idx="10"/>
          </p:nvPr>
        </p:nvSpPr>
        <p:spPr/>
        <p:txBody>
          <a:bodyPr/>
          <a:lstStyle/>
          <a:p>
            <a:fld id="{16A3DDFD-5D01-42AB-9DE9-2A0922DA6F26}" type="datetimeFigureOut">
              <a:rPr lang="nb-NO" smtClean="0"/>
              <a:t>13.08.2024</a:t>
            </a:fld>
            <a:endParaRPr lang="nb-NO"/>
          </a:p>
        </p:txBody>
      </p:sp>
      <p:sp>
        <p:nvSpPr>
          <p:cNvPr id="8" name="Plassholder for bunntekst 7">
            <a:extLst>
              <a:ext uri="{FF2B5EF4-FFF2-40B4-BE49-F238E27FC236}">
                <a16:creationId xmlns:a16="http://schemas.microsoft.com/office/drawing/2014/main" id="{51FA7353-2743-52B9-FFBF-597DEEE6987B}"/>
              </a:ext>
            </a:extLst>
          </p:cNvPr>
          <p:cNvSpPr>
            <a:spLocks noGrp="1"/>
          </p:cNvSpPr>
          <p:nvPr>
            <p:ph type="ftr" sz="quarter" idx="11"/>
          </p:nvPr>
        </p:nvSpPr>
        <p:spPr/>
        <p:txBody>
          <a:bodyPr/>
          <a:lstStyle/>
          <a:p>
            <a:endParaRPr lang="nb-NO"/>
          </a:p>
        </p:txBody>
      </p:sp>
      <p:sp>
        <p:nvSpPr>
          <p:cNvPr id="9" name="Plassholder for lysbildenummer 8">
            <a:extLst>
              <a:ext uri="{FF2B5EF4-FFF2-40B4-BE49-F238E27FC236}">
                <a16:creationId xmlns:a16="http://schemas.microsoft.com/office/drawing/2014/main" id="{7B9BDB66-EADE-691C-FEFE-BF216487574E}"/>
              </a:ext>
            </a:extLst>
          </p:cNvPr>
          <p:cNvSpPr>
            <a:spLocks noGrp="1"/>
          </p:cNvSpPr>
          <p:nvPr>
            <p:ph type="sldNum" sz="quarter" idx="12"/>
          </p:nvPr>
        </p:nvSpPr>
        <p:spPr/>
        <p:txBody>
          <a:bodyPr/>
          <a:lstStyle/>
          <a:p>
            <a:fld id="{2432D3C0-93DF-48B0-BAD0-5B8F464661C0}" type="slidenum">
              <a:rPr lang="nb-NO" smtClean="0"/>
              <a:t>‹#›</a:t>
            </a:fld>
            <a:endParaRPr lang="nb-NO"/>
          </a:p>
        </p:txBody>
      </p:sp>
    </p:spTree>
    <p:extLst>
      <p:ext uri="{BB962C8B-B14F-4D97-AF65-F5344CB8AC3E}">
        <p14:creationId xmlns:p14="http://schemas.microsoft.com/office/powerpoint/2010/main" val="5658851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8CCCF40-3D48-A556-9B63-CB0D75BDA799}"/>
              </a:ext>
            </a:extLst>
          </p:cNvPr>
          <p:cNvSpPr>
            <a:spLocks noGrp="1"/>
          </p:cNvSpPr>
          <p:nvPr>
            <p:ph type="title"/>
          </p:nvPr>
        </p:nvSpPr>
        <p:spPr/>
        <p:txBody>
          <a:bodyPr/>
          <a:lstStyle/>
          <a:p>
            <a:r>
              <a:rPr lang="nb-NO"/>
              <a:t>Klikk for å redigere tittelstil</a:t>
            </a:r>
          </a:p>
        </p:txBody>
      </p:sp>
      <p:sp>
        <p:nvSpPr>
          <p:cNvPr id="3" name="Plassholder for dato 2">
            <a:extLst>
              <a:ext uri="{FF2B5EF4-FFF2-40B4-BE49-F238E27FC236}">
                <a16:creationId xmlns:a16="http://schemas.microsoft.com/office/drawing/2014/main" id="{06F87A86-E203-9FAE-7E79-1704B14F5F52}"/>
              </a:ext>
            </a:extLst>
          </p:cNvPr>
          <p:cNvSpPr>
            <a:spLocks noGrp="1"/>
          </p:cNvSpPr>
          <p:nvPr>
            <p:ph type="dt" sz="half" idx="10"/>
          </p:nvPr>
        </p:nvSpPr>
        <p:spPr/>
        <p:txBody>
          <a:bodyPr/>
          <a:lstStyle/>
          <a:p>
            <a:fld id="{16A3DDFD-5D01-42AB-9DE9-2A0922DA6F26}" type="datetimeFigureOut">
              <a:rPr lang="nb-NO" smtClean="0"/>
              <a:t>13.08.2024</a:t>
            </a:fld>
            <a:endParaRPr lang="nb-NO"/>
          </a:p>
        </p:txBody>
      </p:sp>
      <p:sp>
        <p:nvSpPr>
          <p:cNvPr id="4" name="Plassholder for bunntekst 3">
            <a:extLst>
              <a:ext uri="{FF2B5EF4-FFF2-40B4-BE49-F238E27FC236}">
                <a16:creationId xmlns:a16="http://schemas.microsoft.com/office/drawing/2014/main" id="{5967803F-DF89-206D-8F55-E507AB940C72}"/>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E94F9E45-4CBE-06F0-E7C7-1C26315B6E7B}"/>
              </a:ext>
            </a:extLst>
          </p:cNvPr>
          <p:cNvSpPr>
            <a:spLocks noGrp="1"/>
          </p:cNvSpPr>
          <p:nvPr>
            <p:ph type="sldNum" sz="quarter" idx="12"/>
          </p:nvPr>
        </p:nvSpPr>
        <p:spPr/>
        <p:txBody>
          <a:bodyPr/>
          <a:lstStyle/>
          <a:p>
            <a:fld id="{2432D3C0-93DF-48B0-BAD0-5B8F464661C0}" type="slidenum">
              <a:rPr lang="nb-NO" smtClean="0"/>
              <a:t>‹#›</a:t>
            </a:fld>
            <a:endParaRPr lang="nb-NO"/>
          </a:p>
        </p:txBody>
      </p:sp>
    </p:spTree>
    <p:extLst>
      <p:ext uri="{BB962C8B-B14F-4D97-AF65-F5344CB8AC3E}">
        <p14:creationId xmlns:p14="http://schemas.microsoft.com/office/powerpoint/2010/main" val="27016185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A8D840AF-FA80-3DFC-45C4-B584B44FC8A9}"/>
              </a:ext>
            </a:extLst>
          </p:cNvPr>
          <p:cNvSpPr>
            <a:spLocks noGrp="1"/>
          </p:cNvSpPr>
          <p:nvPr>
            <p:ph type="dt" sz="half" idx="10"/>
          </p:nvPr>
        </p:nvSpPr>
        <p:spPr/>
        <p:txBody>
          <a:bodyPr/>
          <a:lstStyle/>
          <a:p>
            <a:fld id="{16A3DDFD-5D01-42AB-9DE9-2A0922DA6F26}" type="datetimeFigureOut">
              <a:rPr lang="nb-NO" smtClean="0"/>
              <a:t>13.08.2024</a:t>
            </a:fld>
            <a:endParaRPr lang="nb-NO"/>
          </a:p>
        </p:txBody>
      </p:sp>
      <p:sp>
        <p:nvSpPr>
          <p:cNvPr id="3" name="Plassholder for bunntekst 2">
            <a:extLst>
              <a:ext uri="{FF2B5EF4-FFF2-40B4-BE49-F238E27FC236}">
                <a16:creationId xmlns:a16="http://schemas.microsoft.com/office/drawing/2014/main" id="{E94CFB3A-2395-8394-1D12-D35065341347}"/>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A016B0A9-47BD-3980-9054-B239E6459C6D}"/>
              </a:ext>
            </a:extLst>
          </p:cNvPr>
          <p:cNvSpPr>
            <a:spLocks noGrp="1"/>
          </p:cNvSpPr>
          <p:nvPr>
            <p:ph type="sldNum" sz="quarter" idx="12"/>
          </p:nvPr>
        </p:nvSpPr>
        <p:spPr/>
        <p:txBody>
          <a:bodyPr/>
          <a:lstStyle/>
          <a:p>
            <a:fld id="{2432D3C0-93DF-48B0-BAD0-5B8F464661C0}" type="slidenum">
              <a:rPr lang="nb-NO" smtClean="0"/>
              <a:t>‹#›</a:t>
            </a:fld>
            <a:endParaRPr lang="nb-NO"/>
          </a:p>
        </p:txBody>
      </p:sp>
    </p:spTree>
    <p:extLst>
      <p:ext uri="{BB962C8B-B14F-4D97-AF65-F5344CB8AC3E}">
        <p14:creationId xmlns:p14="http://schemas.microsoft.com/office/powerpoint/2010/main" val="42948102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E8AF2DF-0C6C-0A84-81C6-863DD43F9D9E}"/>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a:extLst>
              <a:ext uri="{FF2B5EF4-FFF2-40B4-BE49-F238E27FC236}">
                <a16:creationId xmlns:a16="http://schemas.microsoft.com/office/drawing/2014/main" id="{67C52A5C-63C9-795F-8528-E36B7EC9406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a:extLst>
              <a:ext uri="{FF2B5EF4-FFF2-40B4-BE49-F238E27FC236}">
                <a16:creationId xmlns:a16="http://schemas.microsoft.com/office/drawing/2014/main" id="{681A4B41-A4EB-C86E-E552-3930E30196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6B14D57E-F927-A39E-171B-F252257EC2C8}"/>
              </a:ext>
            </a:extLst>
          </p:cNvPr>
          <p:cNvSpPr>
            <a:spLocks noGrp="1"/>
          </p:cNvSpPr>
          <p:nvPr>
            <p:ph type="dt" sz="half" idx="10"/>
          </p:nvPr>
        </p:nvSpPr>
        <p:spPr/>
        <p:txBody>
          <a:bodyPr/>
          <a:lstStyle/>
          <a:p>
            <a:fld id="{16A3DDFD-5D01-42AB-9DE9-2A0922DA6F26}" type="datetimeFigureOut">
              <a:rPr lang="nb-NO" smtClean="0"/>
              <a:t>13.08.2024</a:t>
            </a:fld>
            <a:endParaRPr lang="nb-NO"/>
          </a:p>
        </p:txBody>
      </p:sp>
      <p:sp>
        <p:nvSpPr>
          <p:cNvPr id="6" name="Plassholder for bunntekst 5">
            <a:extLst>
              <a:ext uri="{FF2B5EF4-FFF2-40B4-BE49-F238E27FC236}">
                <a16:creationId xmlns:a16="http://schemas.microsoft.com/office/drawing/2014/main" id="{E348A124-6D3A-7DF7-0391-5C5D8455EF3A}"/>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25A03FE9-C25F-31F4-B93D-1FE7DE447E23}"/>
              </a:ext>
            </a:extLst>
          </p:cNvPr>
          <p:cNvSpPr>
            <a:spLocks noGrp="1"/>
          </p:cNvSpPr>
          <p:nvPr>
            <p:ph type="sldNum" sz="quarter" idx="12"/>
          </p:nvPr>
        </p:nvSpPr>
        <p:spPr/>
        <p:txBody>
          <a:bodyPr/>
          <a:lstStyle/>
          <a:p>
            <a:fld id="{2432D3C0-93DF-48B0-BAD0-5B8F464661C0}" type="slidenum">
              <a:rPr lang="nb-NO" smtClean="0"/>
              <a:t>‹#›</a:t>
            </a:fld>
            <a:endParaRPr lang="nb-NO"/>
          </a:p>
        </p:txBody>
      </p:sp>
    </p:spTree>
    <p:extLst>
      <p:ext uri="{BB962C8B-B14F-4D97-AF65-F5344CB8AC3E}">
        <p14:creationId xmlns:p14="http://schemas.microsoft.com/office/powerpoint/2010/main" val="808739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338CFC3-EFA4-846F-5045-1C3BBE275074}"/>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a:extLst>
              <a:ext uri="{FF2B5EF4-FFF2-40B4-BE49-F238E27FC236}">
                <a16:creationId xmlns:a16="http://schemas.microsoft.com/office/drawing/2014/main" id="{B0883CE4-CF4C-F60C-C524-4DFA61D663C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a:extLst>
              <a:ext uri="{FF2B5EF4-FFF2-40B4-BE49-F238E27FC236}">
                <a16:creationId xmlns:a16="http://schemas.microsoft.com/office/drawing/2014/main" id="{96985E24-0DB0-004B-9999-05941DCD4D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E0D15A1B-0C7E-4558-4511-61E11B7DDFED}"/>
              </a:ext>
            </a:extLst>
          </p:cNvPr>
          <p:cNvSpPr>
            <a:spLocks noGrp="1"/>
          </p:cNvSpPr>
          <p:nvPr>
            <p:ph type="dt" sz="half" idx="10"/>
          </p:nvPr>
        </p:nvSpPr>
        <p:spPr/>
        <p:txBody>
          <a:bodyPr/>
          <a:lstStyle/>
          <a:p>
            <a:fld id="{16A3DDFD-5D01-42AB-9DE9-2A0922DA6F26}" type="datetimeFigureOut">
              <a:rPr lang="nb-NO" smtClean="0"/>
              <a:t>13.08.2024</a:t>
            </a:fld>
            <a:endParaRPr lang="nb-NO"/>
          </a:p>
        </p:txBody>
      </p:sp>
      <p:sp>
        <p:nvSpPr>
          <p:cNvPr id="6" name="Plassholder for bunntekst 5">
            <a:extLst>
              <a:ext uri="{FF2B5EF4-FFF2-40B4-BE49-F238E27FC236}">
                <a16:creationId xmlns:a16="http://schemas.microsoft.com/office/drawing/2014/main" id="{82501774-805F-8EE9-926C-7B3E68E1A16B}"/>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F8881F8E-378B-BC90-CC86-884AD2FA639B}"/>
              </a:ext>
            </a:extLst>
          </p:cNvPr>
          <p:cNvSpPr>
            <a:spLocks noGrp="1"/>
          </p:cNvSpPr>
          <p:nvPr>
            <p:ph type="sldNum" sz="quarter" idx="12"/>
          </p:nvPr>
        </p:nvSpPr>
        <p:spPr/>
        <p:txBody>
          <a:bodyPr/>
          <a:lstStyle/>
          <a:p>
            <a:fld id="{2432D3C0-93DF-48B0-BAD0-5B8F464661C0}" type="slidenum">
              <a:rPr lang="nb-NO" smtClean="0"/>
              <a:t>‹#›</a:t>
            </a:fld>
            <a:endParaRPr lang="nb-NO"/>
          </a:p>
        </p:txBody>
      </p:sp>
    </p:spTree>
    <p:extLst>
      <p:ext uri="{BB962C8B-B14F-4D97-AF65-F5344CB8AC3E}">
        <p14:creationId xmlns:p14="http://schemas.microsoft.com/office/powerpoint/2010/main" val="22859938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96E66AF3-5AF1-3A6A-8FE3-A347F017E42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a:extLst>
              <a:ext uri="{FF2B5EF4-FFF2-40B4-BE49-F238E27FC236}">
                <a16:creationId xmlns:a16="http://schemas.microsoft.com/office/drawing/2014/main" id="{DD4AAC42-B229-E818-0D70-FFFF6190C9C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F137868E-47CA-4915-AB30-541752390DD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6A3DDFD-5D01-42AB-9DE9-2A0922DA6F26}" type="datetimeFigureOut">
              <a:rPr lang="nb-NO" smtClean="0"/>
              <a:t>13.08.2024</a:t>
            </a:fld>
            <a:endParaRPr lang="nb-NO"/>
          </a:p>
        </p:txBody>
      </p:sp>
      <p:sp>
        <p:nvSpPr>
          <p:cNvPr id="5" name="Plassholder for bunntekst 4">
            <a:extLst>
              <a:ext uri="{FF2B5EF4-FFF2-40B4-BE49-F238E27FC236}">
                <a16:creationId xmlns:a16="http://schemas.microsoft.com/office/drawing/2014/main" id="{6F01EB84-AA0B-2998-2B00-AF7E3025672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nb-NO"/>
          </a:p>
        </p:txBody>
      </p:sp>
      <p:sp>
        <p:nvSpPr>
          <p:cNvPr id="6" name="Plassholder for lysbildenummer 5">
            <a:extLst>
              <a:ext uri="{FF2B5EF4-FFF2-40B4-BE49-F238E27FC236}">
                <a16:creationId xmlns:a16="http://schemas.microsoft.com/office/drawing/2014/main" id="{B72004DE-0B5C-F4C5-E84C-A05FDD79F3E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432D3C0-93DF-48B0-BAD0-5B8F464661C0}" type="slidenum">
              <a:rPr lang="nb-NO" smtClean="0"/>
              <a:t>‹#›</a:t>
            </a:fld>
            <a:endParaRPr lang="nb-NO"/>
          </a:p>
        </p:txBody>
      </p:sp>
    </p:spTree>
    <p:extLst>
      <p:ext uri="{BB962C8B-B14F-4D97-AF65-F5344CB8AC3E}">
        <p14:creationId xmlns:p14="http://schemas.microsoft.com/office/powerpoint/2010/main" val="4167691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tv.nrk.no/serie/politisk-kvarter-tv/201912/NNFA07120419/avspiller" TargetMode="External"/><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ww.limbogate.no/post/rettsusikkerheten/"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hyperlink" Target="https://openclipart.org/detail/96259/checkbox-checked-by-skind" TargetMode="Externa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Sylinder 5">
            <a:extLst>
              <a:ext uri="{FF2B5EF4-FFF2-40B4-BE49-F238E27FC236}">
                <a16:creationId xmlns:a16="http://schemas.microsoft.com/office/drawing/2014/main" id="{C3C51E79-8A59-F15D-07D2-25EC06590A09}"/>
              </a:ext>
            </a:extLst>
          </p:cNvPr>
          <p:cNvSpPr txBox="1"/>
          <p:nvPr/>
        </p:nvSpPr>
        <p:spPr>
          <a:xfrm>
            <a:off x="6317672" y="1595213"/>
            <a:ext cx="4729018" cy="3046988"/>
          </a:xfrm>
          <a:prstGeom prst="rect">
            <a:avLst/>
          </a:prstGeom>
          <a:noFill/>
        </p:spPr>
        <p:txBody>
          <a:bodyPr wrap="square" rtlCol="0">
            <a:spAutoFit/>
          </a:bodyPr>
          <a:lstStyle/>
          <a:p>
            <a:pPr algn="ctr"/>
            <a:r>
              <a:rPr lang="nb-NO" sz="3200" b="1" dirty="0"/>
              <a:t>Asylsøkere har krav på millionbeløp i skatt tilbake fra staten!</a:t>
            </a:r>
          </a:p>
          <a:p>
            <a:pPr algn="ctr"/>
            <a:endParaRPr lang="nb-NO" sz="3200" b="1" dirty="0"/>
          </a:p>
          <a:p>
            <a:pPr algn="ctr"/>
            <a:r>
              <a:rPr lang="nb-NO" sz="3200" b="1" dirty="0"/>
              <a:t>Saken er ikke løst etter femten år!</a:t>
            </a:r>
          </a:p>
        </p:txBody>
      </p:sp>
      <p:pic>
        <p:nvPicPr>
          <p:cNvPr id="12" name="Bilde 11" descr="Et bilde som inneholder tekst, Menneskeansikt, klær, plakat&#10;&#10;Automatisk generert beskrivelse">
            <a:extLst>
              <a:ext uri="{FF2B5EF4-FFF2-40B4-BE49-F238E27FC236}">
                <a16:creationId xmlns:a16="http://schemas.microsoft.com/office/drawing/2014/main" id="{8B7748C0-AB7B-F1BF-B6F2-A48F68BA6B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0837"/>
            <a:ext cx="4831461" cy="6858000"/>
          </a:xfrm>
          <a:prstGeom prst="rect">
            <a:avLst/>
          </a:prstGeom>
        </p:spPr>
      </p:pic>
    </p:spTree>
    <p:extLst>
      <p:ext uri="{BB962C8B-B14F-4D97-AF65-F5344CB8AC3E}">
        <p14:creationId xmlns:p14="http://schemas.microsoft.com/office/powerpoint/2010/main" val="9110360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CAF5DEA3-BB51-66CC-3FAB-385C226B903D}"/>
              </a:ext>
            </a:extLst>
          </p:cNvPr>
          <p:cNvPicPr>
            <a:picLocks noChangeAspect="1"/>
          </p:cNvPicPr>
          <p:nvPr/>
        </p:nvPicPr>
        <p:blipFill rotWithShape="1">
          <a:blip r:embed="rId2"/>
          <a:srcRect r="16238" b="73981"/>
          <a:stretch/>
        </p:blipFill>
        <p:spPr>
          <a:xfrm>
            <a:off x="3492080" y="150605"/>
            <a:ext cx="6433797" cy="3369643"/>
          </a:xfrm>
          <a:prstGeom prst="rect">
            <a:avLst/>
          </a:prstGeom>
        </p:spPr>
      </p:pic>
      <p:sp>
        <p:nvSpPr>
          <p:cNvPr id="2" name="Tittel 1">
            <a:extLst>
              <a:ext uri="{FF2B5EF4-FFF2-40B4-BE49-F238E27FC236}">
                <a16:creationId xmlns:a16="http://schemas.microsoft.com/office/drawing/2014/main" id="{DC2AC57F-A4F2-17F2-F7F5-0BA3206D1DF7}"/>
              </a:ext>
            </a:extLst>
          </p:cNvPr>
          <p:cNvSpPr>
            <a:spLocks noGrp="1"/>
          </p:cNvSpPr>
          <p:nvPr>
            <p:ph type="title"/>
          </p:nvPr>
        </p:nvSpPr>
        <p:spPr>
          <a:xfrm>
            <a:off x="63147" y="566874"/>
            <a:ext cx="3193641" cy="1582944"/>
          </a:xfrm>
        </p:spPr>
        <p:txBody>
          <a:bodyPr>
            <a:noAutofit/>
          </a:bodyPr>
          <a:lstStyle/>
          <a:p>
            <a:pPr algn="ctr"/>
            <a:r>
              <a:rPr lang="nb-NO" sz="4800" dirty="0"/>
              <a:t>NRK</a:t>
            </a:r>
            <a:br>
              <a:rPr lang="nb-NO" sz="4800" dirty="0"/>
            </a:br>
            <a:r>
              <a:rPr lang="nb-NO" sz="4800" dirty="0"/>
              <a:t>07.03.2011</a:t>
            </a:r>
          </a:p>
        </p:txBody>
      </p:sp>
      <p:sp>
        <p:nvSpPr>
          <p:cNvPr id="6" name="TekstSylinder 5">
            <a:extLst>
              <a:ext uri="{FF2B5EF4-FFF2-40B4-BE49-F238E27FC236}">
                <a16:creationId xmlns:a16="http://schemas.microsoft.com/office/drawing/2014/main" id="{6FA3E277-6102-A46C-A4BE-DD08C9FE5DA1}"/>
              </a:ext>
            </a:extLst>
          </p:cNvPr>
          <p:cNvSpPr txBox="1"/>
          <p:nvPr/>
        </p:nvSpPr>
        <p:spPr>
          <a:xfrm>
            <a:off x="511832" y="3869635"/>
            <a:ext cx="10553958" cy="3170099"/>
          </a:xfrm>
          <a:prstGeom prst="rect">
            <a:avLst/>
          </a:prstGeom>
          <a:noFill/>
        </p:spPr>
        <p:txBody>
          <a:bodyPr wrap="square">
            <a:spAutoFit/>
          </a:bodyPr>
          <a:lstStyle/>
          <a:p>
            <a:pPr algn="l"/>
            <a:r>
              <a:rPr lang="nb-NO" sz="4000" b="0" i="0" dirty="0">
                <a:solidFill>
                  <a:srgbClr val="061629"/>
                </a:solidFill>
                <a:effectLst/>
              </a:rPr>
              <a:t>Nå loves det at det skal </a:t>
            </a:r>
            <a:r>
              <a:rPr lang="nb-NO" sz="4000" b="0" i="0" dirty="0">
                <a:solidFill>
                  <a:srgbClr val="061629"/>
                </a:solidFill>
                <a:effectLst/>
                <a:highlight>
                  <a:srgbClr val="FFFF00"/>
                </a:highlight>
              </a:rPr>
              <a:t>ryddes opp </a:t>
            </a:r>
            <a:r>
              <a:rPr lang="nb-NO" sz="4000" b="0" i="0" dirty="0">
                <a:solidFill>
                  <a:srgbClr val="061629"/>
                </a:solidFill>
                <a:effectLst/>
              </a:rPr>
              <a:t>i rutinene</a:t>
            </a:r>
            <a:r>
              <a:rPr lang="nb-NO" sz="4000" b="0" i="0" dirty="0">
                <a:solidFill>
                  <a:srgbClr val="061629"/>
                </a:solidFill>
                <a:effectLst/>
                <a:highlight>
                  <a:srgbClr val="FFFFFF"/>
                </a:highlight>
              </a:rPr>
              <a:t> – og igjen står fortvilte arbeidstakere, frustrerte arbeidsgivere – og en stat med flere hundre millioner mer i statskassen.</a:t>
            </a:r>
          </a:p>
          <a:p>
            <a:pPr algn="l"/>
            <a:endParaRPr lang="nb-NO" sz="4000" u="none" strike="noStrike" baseline="0" dirty="0">
              <a:solidFill>
                <a:srgbClr val="061629"/>
              </a:solidFill>
              <a:highlight>
                <a:srgbClr val="FFFFFF"/>
              </a:highlight>
            </a:endParaRPr>
          </a:p>
        </p:txBody>
      </p:sp>
      <p:pic>
        <p:nvPicPr>
          <p:cNvPr id="3" name="Bilde 2">
            <a:extLst>
              <a:ext uri="{FF2B5EF4-FFF2-40B4-BE49-F238E27FC236}">
                <a16:creationId xmlns:a16="http://schemas.microsoft.com/office/drawing/2014/main" id="{B25876FD-F301-286C-2B0C-B7AE2CEF01E8}"/>
              </a:ext>
            </a:extLst>
          </p:cNvPr>
          <p:cNvPicPr>
            <a:picLocks noChangeAspect="1"/>
          </p:cNvPicPr>
          <p:nvPr/>
        </p:nvPicPr>
        <p:blipFill>
          <a:blip r:embed="rId3"/>
          <a:stretch>
            <a:fillRect/>
          </a:stretch>
        </p:blipFill>
        <p:spPr>
          <a:xfrm>
            <a:off x="9476147" y="5964770"/>
            <a:ext cx="2715853" cy="893230"/>
          </a:xfrm>
          <a:prstGeom prst="rect">
            <a:avLst/>
          </a:prstGeom>
        </p:spPr>
      </p:pic>
    </p:spTree>
    <p:extLst>
      <p:ext uri="{BB962C8B-B14F-4D97-AF65-F5344CB8AC3E}">
        <p14:creationId xmlns:p14="http://schemas.microsoft.com/office/powerpoint/2010/main" val="27478925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a:extLst>
              <a:ext uri="{FF2B5EF4-FFF2-40B4-BE49-F238E27FC236}">
                <a16:creationId xmlns:a16="http://schemas.microsoft.com/office/drawing/2014/main" id="{0CD63F71-BDEC-3095-2BD5-893357F84356}"/>
              </a:ext>
            </a:extLst>
          </p:cNvPr>
          <p:cNvSpPr txBox="1"/>
          <p:nvPr/>
        </p:nvSpPr>
        <p:spPr>
          <a:xfrm>
            <a:off x="3783497" y="920621"/>
            <a:ext cx="8256104" cy="5632311"/>
          </a:xfrm>
          <a:prstGeom prst="rect">
            <a:avLst/>
          </a:prstGeom>
          <a:noFill/>
        </p:spPr>
        <p:txBody>
          <a:bodyPr wrap="square">
            <a:spAutoFit/>
          </a:bodyPr>
          <a:lstStyle/>
          <a:p>
            <a:pPr algn="l"/>
            <a:r>
              <a:rPr lang="nb-NO" sz="4000" dirty="0"/>
              <a:t>Kirka valgte å beholde ham i jobben, men trekke ham 50 prosent i skatt slik det vanligvis blir gjort med folk som ikke leverer skattekortet sitt til arbeidsgiveren, forteller Thorstvedt. –</a:t>
            </a:r>
            <a:r>
              <a:rPr lang="nb-NO" sz="4000" dirty="0">
                <a:highlight>
                  <a:srgbClr val="FFFF00"/>
                </a:highlight>
              </a:rPr>
              <a:t>Hva skjedde med det ekstra skattetrekket? </a:t>
            </a:r>
            <a:r>
              <a:rPr lang="nb-NO" sz="4000" dirty="0"/>
              <a:t>–Det ble innrapportert til skattemyndighetene på vanlig måte.</a:t>
            </a:r>
            <a:endParaRPr lang="nb-NO" sz="4000" i="1" u="none" strike="noStrike" baseline="0" dirty="0"/>
          </a:p>
        </p:txBody>
      </p:sp>
      <p:sp>
        <p:nvSpPr>
          <p:cNvPr id="7" name="TekstSylinder 6">
            <a:extLst>
              <a:ext uri="{FF2B5EF4-FFF2-40B4-BE49-F238E27FC236}">
                <a16:creationId xmlns:a16="http://schemas.microsoft.com/office/drawing/2014/main" id="{9D440234-A365-8D61-1D46-225472CDEDD5}"/>
              </a:ext>
            </a:extLst>
          </p:cNvPr>
          <p:cNvSpPr txBox="1"/>
          <p:nvPr/>
        </p:nvSpPr>
        <p:spPr>
          <a:xfrm>
            <a:off x="483705" y="235681"/>
            <a:ext cx="4644885" cy="1200329"/>
          </a:xfrm>
          <a:prstGeom prst="rect">
            <a:avLst/>
          </a:prstGeom>
          <a:noFill/>
        </p:spPr>
        <p:txBody>
          <a:bodyPr wrap="square" rtlCol="0">
            <a:spAutoFit/>
          </a:bodyPr>
          <a:lstStyle/>
          <a:p>
            <a:r>
              <a:rPr lang="nb-NO" sz="3600" b="1" dirty="0"/>
              <a:t>Stavanger Aftenblad</a:t>
            </a:r>
          </a:p>
          <a:p>
            <a:r>
              <a:rPr lang="nb-NO" sz="3600" b="1" dirty="0"/>
              <a:t>26.09.2011</a:t>
            </a:r>
          </a:p>
        </p:txBody>
      </p:sp>
      <p:pic>
        <p:nvPicPr>
          <p:cNvPr id="4" name="Bilde 3">
            <a:extLst>
              <a:ext uri="{FF2B5EF4-FFF2-40B4-BE49-F238E27FC236}">
                <a16:creationId xmlns:a16="http://schemas.microsoft.com/office/drawing/2014/main" id="{3304DF68-CAEA-1F87-4118-5CBB18EC4C72}"/>
              </a:ext>
            </a:extLst>
          </p:cNvPr>
          <p:cNvPicPr>
            <a:picLocks noChangeAspect="1"/>
          </p:cNvPicPr>
          <p:nvPr/>
        </p:nvPicPr>
        <p:blipFill>
          <a:blip r:embed="rId2"/>
          <a:stretch>
            <a:fillRect/>
          </a:stretch>
        </p:blipFill>
        <p:spPr>
          <a:xfrm>
            <a:off x="565563" y="1647107"/>
            <a:ext cx="2895924" cy="4395885"/>
          </a:xfrm>
          <a:prstGeom prst="rect">
            <a:avLst/>
          </a:prstGeom>
        </p:spPr>
      </p:pic>
    </p:spTree>
    <p:extLst>
      <p:ext uri="{BB962C8B-B14F-4D97-AF65-F5344CB8AC3E}">
        <p14:creationId xmlns:p14="http://schemas.microsoft.com/office/powerpoint/2010/main" val="10507316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Bilde 9">
            <a:extLst>
              <a:ext uri="{FF2B5EF4-FFF2-40B4-BE49-F238E27FC236}">
                <a16:creationId xmlns:a16="http://schemas.microsoft.com/office/drawing/2014/main" id="{EFB913A4-91D4-E47F-B0A7-740E743E1539}"/>
              </a:ext>
            </a:extLst>
          </p:cNvPr>
          <p:cNvPicPr>
            <a:picLocks noChangeAspect="1"/>
          </p:cNvPicPr>
          <p:nvPr/>
        </p:nvPicPr>
        <p:blipFill rotWithShape="1">
          <a:blip r:embed="rId2"/>
          <a:srcRect l="403" t="-1768" r="-403" b="-2830"/>
          <a:stretch/>
        </p:blipFill>
        <p:spPr>
          <a:xfrm>
            <a:off x="-1350538" y="3702274"/>
            <a:ext cx="4934204" cy="2939223"/>
          </a:xfrm>
          <a:prstGeom prst="rect">
            <a:avLst/>
          </a:prstGeom>
        </p:spPr>
      </p:pic>
      <p:pic>
        <p:nvPicPr>
          <p:cNvPr id="5" name="Bilde 4">
            <a:extLst>
              <a:ext uri="{FF2B5EF4-FFF2-40B4-BE49-F238E27FC236}">
                <a16:creationId xmlns:a16="http://schemas.microsoft.com/office/drawing/2014/main" id="{F0D4F855-D185-458C-56DC-43AB9874CC0C}"/>
              </a:ext>
            </a:extLst>
          </p:cNvPr>
          <p:cNvPicPr>
            <a:picLocks noChangeAspect="1"/>
          </p:cNvPicPr>
          <p:nvPr/>
        </p:nvPicPr>
        <p:blipFill rotWithShape="1">
          <a:blip r:embed="rId3"/>
          <a:srcRect b="43150"/>
          <a:stretch/>
        </p:blipFill>
        <p:spPr>
          <a:xfrm>
            <a:off x="419895" y="378149"/>
            <a:ext cx="6674193" cy="2007243"/>
          </a:xfrm>
          <a:prstGeom prst="rect">
            <a:avLst/>
          </a:prstGeom>
        </p:spPr>
      </p:pic>
      <p:pic>
        <p:nvPicPr>
          <p:cNvPr id="7" name="Bilde 6">
            <a:extLst>
              <a:ext uri="{FF2B5EF4-FFF2-40B4-BE49-F238E27FC236}">
                <a16:creationId xmlns:a16="http://schemas.microsoft.com/office/drawing/2014/main" id="{1291095F-BD72-5538-4978-7C2833179C1C}"/>
              </a:ext>
            </a:extLst>
          </p:cNvPr>
          <p:cNvPicPr>
            <a:picLocks noChangeAspect="1"/>
          </p:cNvPicPr>
          <p:nvPr/>
        </p:nvPicPr>
        <p:blipFill rotWithShape="1">
          <a:blip r:embed="rId4"/>
          <a:srcRect t="26938"/>
          <a:stretch/>
        </p:blipFill>
        <p:spPr>
          <a:xfrm>
            <a:off x="419895" y="2488525"/>
            <a:ext cx="7868055" cy="1357106"/>
          </a:xfrm>
          <a:prstGeom prst="rect">
            <a:avLst/>
          </a:prstGeom>
        </p:spPr>
      </p:pic>
      <p:pic>
        <p:nvPicPr>
          <p:cNvPr id="3" name="Bilde 2">
            <a:extLst>
              <a:ext uri="{FF2B5EF4-FFF2-40B4-BE49-F238E27FC236}">
                <a16:creationId xmlns:a16="http://schemas.microsoft.com/office/drawing/2014/main" id="{8468B5B4-EB02-53D0-5FEF-B3F73A5A2655}"/>
              </a:ext>
            </a:extLst>
          </p:cNvPr>
          <p:cNvPicPr>
            <a:picLocks noChangeAspect="1"/>
          </p:cNvPicPr>
          <p:nvPr/>
        </p:nvPicPr>
        <p:blipFill>
          <a:blip r:embed="rId5"/>
          <a:stretch>
            <a:fillRect/>
          </a:stretch>
        </p:blipFill>
        <p:spPr>
          <a:xfrm>
            <a:off x="3740029" y="1672077"/>
            <a:ext cx="7787080" cy="5185923"/>
          </a:xfrm>
          <a:prstGeom prst="rect">
            <a:avLst/>
          </a:prstGeom>
        </p:spPr>
      </p:pic>
      <p:pic>
        <p:nvPicPr>
          <p:cNvPr id="4" name="Bilde 3">
            <a:extLst>
              <a:ext uri="{FF2B5EF4-FFF2-40B4-BE49-F238E27FC236}">
                <a16:creationId xmlns:a16="http://schemas.microsoft.com/office/drawing/2014/main" id="{D8E1FDA0-505F-0271-87AC-B93FEE52400A}"/>
              </a:ext>
            </a:extLst>
          </p:cNvPr>
          <p:cNvPicPr>
            <a:picLocks noChangeAspect="1"/>
          </p:cNvPicPr>
          <p:nvPr/>
        </p:nvPicPr>
        <p:blipFill>
          <a:blip r:embed="rId6"/>
          <a:stretch>
            <a:fillRect/>
          </a:stretch>
        </p:blipFill>
        <p:spPr>
          <a:xfrm>
            <a:off x="9476147" y="53008"/>
            <a:ext cx="2715853" cy="893230"/>
          </a:xfrm>
          <a:prstGeom prst="rect">
            <a:avLst/>
          </a:prstGeom>
        </p:spPr>
      </p:pic>
    </p:spTree>
    <p:extLst>
      <p:ext uri="{BB962C8B-B14F-4D97-AF65-F5344CB8AC3E}">
        <p14:creationId xmlns:p14="http://schemas.microsoft.com/office/powerpoint/2010/main" val="18262535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76E884E8-903F-4AEA-5F70-D0CFEC68DE00}"/>
              </a:ext>
            </a:extLst>
          </p:cNvPr>
          <p:cNvPicPr>
            <a:picLocks noChangeAspect="1"/>
          </p:cNvPicPr>
          <p:nvPr/>
        </p:nvPicPr>
        <p:blipFill>
          <a:blip r:embed="rId2"/>
          <a:stretch>
            <a:fillRect/>
          </a:stretch>
        </p:blipFill>
        <p:spPr>
          <a:xfrm>
            <a:off x="340836" y="1011824"/>
            <a:ext cx="3577606" cy="5126182"/>
          </a:xfrm>
          <a:prstGeom prst="rect">
            <a:avLst/>
          </a:prstGeom>
        </p:spPr>
      </p:pic>
      <p:sp>
        <p:nvSpPr>
          <p:cNvPr id="2" name="TekstSylinder 1">
            <a:extLst>
              <a:ext uri="{FF2B5EF4-FFF2-40B4-BE49-F238E27FC236}">
                <a16:creationId xmlns:a16="http://schemas.microsoft.com/office/drawing/2014/main" id="{0CD63F71-BDEC-3095-2BD5-893357F84356}"/>
              </a:ext>
            </a:extLst>
          </p:cNvPr>
          <p:cNvSpPr txBox="1"/>
          <p:nvPr/>
        </p:nvSpPr>
        <p:spPr>
          <a:xfrm>
            <a:off x="4523258" y="920621"/>
            <a:ext cx="7235236" cy="5016758"/>
          </a:xfrm>
          <a:prstGeom prst="rect">
            <a:avLst/>
          </a:prstGeom>
          <a:noFill/>
        </p:spPr>
        <p:txBody>
          <a:bodyPr wrap="square">
            <a:spAutoFit/>
          </a:bodyPr>
          <a:lstStyle/>
          <a:p>
            <a:pPr algn="l"/>
            <a:r>
              <a:rPr lang="nb-NO" sz="4000" b="1" i="0" u="none" strike="noStrike" baseline="0" dirty="0"/>
              <a:t>4.6.1 Skattemanntall</a:t>
            </a:r>
          </a:p>
          <a:p>
            <a:pPr algn="l"/>
            <a:r>
              <a:rPr lang="nb-NO" sz="4000" i="0" u="none" strike="noStrike" baseline="0" dirty="0"/>
              <a:t>Dersom en person ikke er tatt opp i sentralt skattemanntall vil vedkommende ikke få forhåndsutfylt selvangivelse og det fattes ikke ligningsvedtak, med mindre brukeren sender inn en selvangivelse.</a:t>
            </a:r>
          </a:p>
        </p:txBody>
      </p:sp>
      <p:sp>
        <p:nvSpPr>
          <p:cNvPr id="3" name="TekstSylinder 2">
            <a:extLst>
              <a:ext uri="{FF2B5EF4-FFF2-40B4-BE49-F238E27FC236}">
                <a16:creationId xmlns:a16="http://schemas.microsoft.com/office/drawing/2014/main" id="{B13D7834-4C3E-69E1-C37B-E5C56BFC9153}"/>
              </a:ext>
            </a:extLst>
          </p:cNvPr>
          <p:cNvSpPr txBox="1"/>
          <p:nvPr/>
        </p:nvSpPr>
        <p:spPr>
          <a:xfrm>
            <a:off x="340836" y="212735"/>
            <a:ext cx="4481080" cy="707886"/>
          </a:xfrm>
          <a:prstGeom prst="rect">
            <a:avLst/>
          </a:prstGeom>
          <a:noFill/>
        </p:spPr>
        <p:txBody>
          <a:bodyPr wrap="square" rtlCol="0">
            <a:spAutoFit/>
          </a:bodyPr>
          <a:lstStyle/>
          <a:p>
            <a:r>
              <a:rPr lang="nb-NO" sz="4000" b="1" dirty="0"/>
              <a:t>50% lønnstyveri</a:t>
            </a:r>
          </a:p>
        </p:txBody>
      </p:sp>
      <p:pic>
        <p:nvPicPr>
          <p:cNvPr id="5" name="Bilde 4">
            <a:extLst>
              <a:ext uri="{FF2B5EF4-FFF2-40B4-BE49-F238E27FC236}">
                <a16:creationId xmlns:a16="http://schemas.microsoft.com/office/drawing/2014/main" id="{CD4AF592-E290-CA1D-ED32-BBC0E5FEA424}"/>
              </a:ext>
            </a:extLst>
          </p:cNvPr>
          <p:cNvPicPr>
            <a:picLocks noChangeAspect="1"/>
          </p:cNvPicPr>
          <p:nvPr/>
        </p:nvPicPr>
        <p:blipFill>
          <a:blip r:embed="rId3"/>
          <a:stretch>
            <a:fillRect/>
          </a:stretch>
        </p:blipFill>
        <p:spPr>
          <a:xfrm>
            <a:off x="9476147" y="5964770"/>
            <a:ext cx="2715853" cy="893230"/>
          </a:xfrm>
          <a:prstGeom prst="rect">
            <a:avLst/>
          </a:prstGeom>
        </p:spPr>
      </p:pic>
    </p:spTree>
    <p:extLst>
      <p:ext uri="{BB962C8B-B14F-4D97-AF65-F5344CB8AC3E}">
        <p14:creationId xmlns:p14="http://schemas.microsoft.com/office/powerpoint/2010/main" val="29395111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76E884E8-903F-4AEA-5F70-D0CFEC68DE00}"/>
              </a:ext>
            </a:extLst>
          </p:cNvPr>
          <p:cNvPicPr>
            <a:picLocks noChangeAspect="1"/>
          </p:cNvPicPr>
          <p:nvPr/>
        </p:nvPicPr>
        <p:blipFill>
          <a:blip r:embed="rId2"/>
          <a:stretch>
            <a:fillRect/>
          </a:stretch>
        </p:blipFill>
        <p:spPr>
          <a:xfrm>
            <a:off x="340836" y="1011824"/>
            <a:ext cx="3577606" cy="5126182"/>
          </a:xfrm>
          <a:prstGeom prst="rect">
            <a:avLst/>
          </a:prstGeom>
        </p:spPr>
      </p:pic>
      <p:sp>
        <p:nvSpPr>
          <p:cNvPr id="2" name="TekstSylinder 1">
            <a:extLst>
              <a:ext uri="{FF2B5EF4-FFF2-40B4-BE49-F238E27FC236}">
                <a16:creationId xmlns:a16="http://schemas.microsoft.com/office/drawing/2014/main" id="{0CD63F71-BDEC-3095-2BD5-893357F84356}"/>
              </a:ext>
            </a:extLst>
          </p:cNvPr>
          <p:cNvSpPr txBox="1"/>
          <p:nvPr/>
        </p:nvSpPr>
        <p:spPr>
          <a:xfrm>
            <a:off x="4377484" y="70634"/>
            <a:ext cx="7235236" cy="6863417"/>
          </a:xfrm>
          <a:prstGeom prst="rect">
            <a:avLst/>
          </a:prstGeom>
          <a:noFill/>
        </p:spPr>
        <p:txBody>
          <a:bodyPr wrap="square">
            <a:spAutoFit/>
          </a:bodyPr>
          <a:lstStyle/>
          <a:p>
            <a:pPr algn="l"/>
            <a:r>
              <a:rPr lang="nb-NO" sz="4000" b="1" i="0" u="none" strike="noStrike" baseline="0" dirty="0"/>
              <a:t>4.6.1 Skattemanntall</a:t>
            </a:r>
          </a:p>
          <a:p>
            <a:r>
              <a:rPr lang="nb-NO" sz="4000" u="none" strike="noStrike" baseline="0" dirty="0"/>
              <a:t>Fra og med ligningsåret 2009 er det en rutine som innebærer at dersom det innkommer en LTO på en bruker, med gyldig fødselsnummer eller-D nummer, og det er trukket forskudd, vil vedkommende bli tatt opp i sentralt skattemanntall. For 2009 gjaldt dette 9 000 brukere.</a:t>
            </a:r>
          </a:p>
        </p:txBody>
      </p:sp>
      <p:sp>
        <p:nvSpPr>
          <p:cNvPr id="3" name="TekstSylinder 2">
            <a:extLst>
              <a:ext uri="{FF2B5EF4-FFF2-40B4-BE49-F238E27FC236}">
                <a16:creationId xmlns:a16="http://schemas.microsoft.com/office/drawing/2014/main" id="{B13D7834-4C3E-69E1-C37B-E5C56BFC9153}"/>
              </a:ext>
            </a:extLst>
          </p:cNvPr>
          <p:cNvSpPr txBox="1"/>
          <p:nvPr/>
        </p:nvSpPr>
        <p:spPr>
          <a:xfrm>
            <a:off x="258010" y="221224"/>
            <a:ext cx="3889953" cy="707886"/>
          </a:xfrm>
          <a:prstGeom prst="rect">
            <a:avLst/>
          </a:prstGeom>
          <a:noFill/>
        </p:spPr>
        <p:txBody>
          <a:bodyPr wrap="square" rtlCol="0">
            <a:spAutoFit/>
          </a:bodyPr>
          <a:lstStyle/>
          <a:p>
            <a:r>
              <a:rPr lang="nb-NO" sz="4000" b="1" dirty="0"/>
              <a:t>50% lønnstyveri</a:t>
            </a:r>
          </a:p>
        </p:txBody>
      </p:sp>
      <p:pic>
        <p:nvPicPr>
          <p:cNvPr id="6" name="Bilde 5">
            <a:extLst>
              <a:ext uri="{FF2B5EF4-FFF2-40B4-BE49-F238E27FC236}">
                <a16:creationId xmlns:a16="http://schemas.microsoft.com/office/drawing/2014/main" id="{ACD5A549-8A53-63C4-BE69-10410BC12543}"/>
              </a:ext>
            </a:extLst>
          </p:cNvPr>
          <p:cNvPicPr>
            <a:picLocks noChangeAspect="1"/>
          </p:cNvPicPr>
          <p:nvPr/>
        </p:nvPicPr>
        <p:blipFill>
          <a:blip r:embed="rId3"/>
          <a:stretch>
            <a:fillRect/>
          </a:stretch>
        </p:blipFill>
        <p:spPr>
          <a:xfrm>
            <a:off x="0" y="5931062"/>
            <a:ext cx="2715853" cy="893230"/>
          </a:xfrm>
          <a:prstGeom prst="rect">
            <a:avLst/>
          </a:prstGeom>
        </p:spPr>
      </p:pic>
    </p:spTree>
    <p:extLst>
      <p:ext uri="{BB962C8B-B14F-4D97-AF65-F5344CB8AC3E}">
        <p14:creationId xmlns:p14="http://schemas.microsoft.com/office/powerpoint/2010/main" val="36660774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a:extLst>
              <a:ext uri="{FF2B5EF4-FFF2-40B4-BE49-F238E27FC236}">
                <a16:creationId xmlns:a16="http://schemas.microsoft.com/office/drawing/2014/main" id="{0CD63F71-BDEC-3095-2BD5-893357F84356}"/>
              </a:ext>
            </a:extLst>
          </p:cNvPr>
          <p:cNvSpPr txBox="1"/>
          <p:nvPr/>
        </p:nvSpPr>
        <p:spPr>
          <a:xfrm>
            <a:off x="4397361" y="458956"/>
            <a:ext cx="7680669" cy="6247864"/>
          </a:xfrm>
          <a:prstGeom prst="rect">
            <a:avLst/>
          </a:prstGeom>
          <a:noFill/>
        </p:spPr>
        <p:txBody>
          <a:bodyPr wrap="square">
            <a:spAutoFit/>
          </a:bodyPr>
          <a:lstStyle/>
          <a:p>
            <a:pPr algn="l"/>
            <a:r>
              <a:rPr lang="nb-NO" sz="4000" dirty="0"/>
              <a:t>Nå må sykehusledelsen forberede seg på en skikkelig smekk på pungen, etter at politiet i </a:t>
            </a:r>
            <a:r>
              <a:rPr lang="nb-NO" sz="4000" dirty="0">
                <a:highlight>
                  <a:srgbClr val="FFFF00"/>
                </a:highlight>
              </a:rPr>
              <a:t>mars</a:t>
            </a:r>
            <a:r>
              <a:rPr lang="nb-NO" sz="4000" dirty="0"/>
              <a:t> i år begynte å etterforske om det kunne være ulovlige ansatte på SUS.</a:t>
            </a:r>
          </a:p>
          <a:p>
            <a:pPr algn="l"/>
            <a:endParaRPr lang="nb-NO" sz="4000" dirty="0"/>
          </a:p>
          <a:p>
            <a:pPr algn="l"/>
            <a:r>
              <a:rPr lang="nb-NO" sz="4000" dirty="0"/>
              <a:t>Så langt i år er det opprettet 95 slike saker som omfatter mellom 25 og 30 forskjellige bedrifter.</a:t>
            </a:r>
          </a:p>
        </p:txBody>
      </p:sp>
      <p:pic>
        <p:nvPicPr>
          <p:cNvPr id="6" name="Bilde 5">
            <a:extLst>
              <a:ext uri="{FF2B5EF4-FFF2-40B4-BE49-F238E27FC236}">
                <a16:creationId xmlns:a16="http://schemas.microsoft.com/office/drawing/2014/main" id="{615E05B5-2011-5388-EAC0-574420EA31E7}"/>
              </a:ext>
            </a:extLst>
          </p:cNvPr>
          <p:cNvPicPr>
            <a:picLocks noChangeAspect="1"/>
          </p:cNvPicPr>
          <p:nvPr/>
        </p:nvPicPr>
        <p:blipFill rotWithShape="1">
          <a:blip r:embed="rId2"/>
          <a:srcRect b="26598"/>
          <a:stretch/>
        </p:blipFill>
        <p:spPr>
          <a:xfrm>
            <a:off x="405062" y="2076117"/>
            <a:ext cx="3435563" cy="3777406"/>
          </a:xfrm>
          <a:prstGeom prst="rect">
            <a:avLst/>
          </a:prstGeom>
        </p:spPr>
      </p:pic>
      <p:sp>
        <p:nvSpPr>
          <p:cNvPr id="7" name="TekstSylinder 6">
            <a:extLst>
              <a:ext uri="{FF2B5EF4-FFF2-40B4-BE49-F238E27FC236}">
                <a16:creationId xmlns:a16="http://schemas.microsoft.com/office/drawing/2014/main" id="{9D440234-A365-8D61-1D46-225472CDEDD5}"/>
              </a:ext>
            </a:extLst>
          </p:cNvPr>
          <p:cNvSpPr txBox="1"/>
          <p:nvPr/>
        </p:nvSpPr>
        <p:spPr>
          <a:xfrm>
            <a:off x="483706" y="235681"/>
            <a:ext cx="2800183" cy="1938992"/>
          </a:xfrm>
          <a:prstGeom prst="rect">
            <a:avLst/>
          </a:prstGeom>
          <a:noFill/>
        </p:spPr>
        <p:txBody>
          <a:bodyPr wrap="square" rtlCol="0">
            <a:spAutoFit/>
          </a:bodyPr>
          <a:lstStyle/>
          <a:p>
            <a:r>
              <a:rPr lang="nb-NO" sz="4000" b="1" dirty="0"/>
              <a:t>Stavanger Aftenblad</a:t>
            </a:r>
          </a:p>
          <a:p>
            <a:r>
              <a:rPr lang="nb-NO" sz="4000" b="1" dirty="0"/>
              <a:t>27.09.2011</a:t>
            </a:r>
          </a:p>
        </p:txBody>
      </p:sp>
      <p:pic>
        <p:nvPicPr>
          <p:cNvPr id="3" name="Bilde 2">
            <a:extLst>
              <a:ext uri="{FF2B5EF4-FFF2-40B4-BE49-F238E27FC236}">
                <a16:creationId xmlns:a16="http://schemas.microsoft.com/office/drawing/2014/main" id="{6BA33DC5-9D26-4932-427F-1B743C1831D1}"/>
              </a:ext>
            </a:extLst>
          </p:cNvPr>
          <p:cNvPicPr>
            <a:picLocks noChangeAspect="1"/>
          </p:cNvPicPr>
          <p:nvPr/>
        </p:nvPicPr>
        <p:blipFill>
          <a:blip r:embed="rId3"/>
          <a:stretch>
            <a:fillRect/>
          </a:stretch>
        </p:blipFill>
        <p:spPr>
          <a:xfrm>
            <a:off x="0" y="5964770"/>
            <a:ext cx="2715853" cy="893230"/>
          </a:xfrm>
          <a:prstGeom prst="rect">
            <a:avLst/>
          </a:prstGeom>
        </p:spPr>
      </p:pic>
    </p:spTree>
    <p:extLst>
      <p:ext uri="{BB962C8B-B14F-4D97-AF65-F5344CB8AC3E}">
        <p14:creationId xmlns:p14="http://schemas.microsoft.com/office/powerpoint/2010/main" val="8710203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a:extLst>
              <a:ext uri="{FF2B5EF4-FFF2-40B4-BE49-F238E27FC236}">
                <a16:creationId xmlns:a16="http://schemas.microsoft.com/office/drawing/2014/main" id="{0CD63F71-BDEC-3095-2BD5-893357F84356}"/>
              </a:ext>
            </a:extLst>
          </p:cNvPr>
          <p:cNvSpPr txBox="1"/>
          <p:nvPr/>
        </p:nvSpPr>
        <p:spPr>
          <a:xfrm>
            <a:off x="3621506" y="0"/>
            <a:ext cx="8227661" cy="6863417"/>
          </a:xfrm>
          <a:prstGeom prst="rect">
            <a:avLst/>
          </a:prstGeom>
          <a:noFill/>
        </p:spPr>
        <p:txBody>
          <a:bodyPr wrap="square">
            <a:spAutoFit/>
          </a:bodyPr>
          <a:lstStyle/>
          <a:p>
            <a:pPr algn="l"/>
            <a:r>
              <a:rPr lang="nb-NO" sz="4000" b="1" dirty="0"/>
              <a:t>Undergraver loven</a:t>
            </a:r>
          </a:p>
          <a:p>
            <a:pPr algn="l"/>
            <a:r>
              <a:rPr lang="nb-NO" sz="4000" dirty="0"/>
              <a:t>Vi har sett at en del bedrifter har valgt å beholde de ansatte og heller trekke dem for 50 prosent skatt på grunn av manglende skattekort. Politiet har fått </a:t>
            </a:r>
            <a:r>
              <a:rPr lang="nb-NO" sz="4000" dirty="0">
                <a:highlight>
                  <a:srgbClr val="FFFF00"/>
                </a:highlight>
              </a:rPr>
              <a:t>ekstra midler </a:t>
            </a:r>
            <a:r>
              <a:rPr lang="nb-NO" sz="4000" dirty="0"/>
              <a:t>for å følge opp at offentlige og private virksomheter tilpasser seg </a:t>
            </a:r>
            <a:r>
              <a:rPr lang="nb-NO" sz="4000" dirty="0">
                <a:highlight>
                  <a:srgbClr val="FFFF00"/>
                </a:highlight>
              </a:rPr>
              <a:t>det nye lovverket</a:t>
            </a:r>
            <a:r>
              <a:rPr lang="nb-NO" sz="4000" dirty="0"/>
              <a:t>, slik at utlendinger som har fått endelig avslag på opphold i Norge ikke fortsetter å jobbe.</a:t>
            </a:r>
            <a:endParaRPr lang="nb-NO" sz="4000" i="1" u="none" strike="noStrike" baseline="0" dirty="0"/>
          </a:p>
        </p:txBody>
      </p:sp>
      <p:pic>
        <p:nvPicPr>
          <p:cNvPr id="6" name="Bilde 5">
            <a:extLst>
              <a:ext uri="{FF2B5EF4-FFF2-40B4-BE49-F238E27FC236}">
                <a16:creationId xmlns:a16="http://schemas.microsoft.com/office/drawing/2014/main" id="{615E05B5-2011-5388-EAC0-574420EA31E7}"/>
              </a:ext>
            </a:extLst>
          </p:cNvPr>
          <p:cNvPicPr>
            <a:picLocks noChangeAspect="1"/>
          </p:cNvPicPr>
          <p:nvPr/>
        </p:nvPicPr>
        <p:blipFill rotWithShape="1">
          <a:blip r:embed="rId2"/>
          <a:srcRect b="26598"/>
          <a:stretch/>
        </p:blipFill>
        <p:spPr>
          <a:xfrm>
            <a:off x="483706" y="2312742"/>
            <a:ext cx="2557152" cy="2811592"/>
          </a:xfrm>
          <a:prstGeom prst="rect">
            <a:avLst/>
          </a:prstGeom>
        </p:spPr>
      </p:pic>
      <p:sp>
        <p:nvSpPr>
          <p:cNvPr id="7" name="TekstSylinder 6">
            <a:extLst>
              <a:ext uri="{FF2B5EF4-FFF2-40B4-BE49-F238E27FC236}">
                <a16:creationId xmlns:a16="http://schemas.microsoft.com/office/drawing/2014/main" id="{9D440234-A365-8D61-1D46-225472CDEDD5}"/>
              </a:ext>
            </a:extLst>
          </p:cNvPr>
          <p:cNvSpPr txBox="1"/>
          <p:nvPr/>
        </p:nvSpPr>
        <p:spPr>
          <a:xfrm>
            <a:off x="483706" y="235681"/>
            <a:ext cx="2800183" cy="1938992"/>
          </a:xfrm>
          <a:prstGeom prst="rect">
            <a:avLst/>
          </a:prstGeom>
          <a:noFill/>
        </p:spPr>
        <p:txBody>
          <a:bodyPr wrap="square" rtlCol="0">
            <a:spAutoFit/>
          </a:bodyPr>
          <a:lstStyle/>
          <a:p>
            <a:r>
              <a:rPr lang="nb-NO" sz="4000" b="1" dirty="0"/>
              <a:t>Stavanger Aftenblad</a:t>
            </a:r>
          </a:p>
          <a:p>
            <a:r>
              <a:rPr lang="nb-NO" sz="4000" b="1" dirty="0"/>
              <a:t>27.09.2011</a:t>
            </a:r>
          </a:p>
        </p:txBody>
      </p:sp>
      <p:pic>
        <p:nvPicPr>
          <p:cNvPr id="3" name="Bilde 2">
            <a:extLst>
              <a:ext uri="{FF2B5EF4-FFF2-40B4-BE49-F238E27FC236}">
                <a16:creationId xmlns:a16="http://schemas.microsoft.com/office/drawing/2014/main" id="{295E1983-B2D9-62A7-7DCB-A438E6910BB4}"/>
              </a:ext>
            </a:extLst>
          </p:cNvPr>
          <p:cNvPicPr>
            <a:picLocks noChangeAspect="1"/>
          </p:cNvPicPr>
          <p:nvPr/>
        </p:nvPicPr>
        <p:blipFill>
          <a:blip r:embed="rId3"/>
          <a:stretch>
            <a:fillRect/>
          </a:stretch>
        </p:blipFill>
        <p:spPr>
          <a:xfrm>
            <a:off x="0" y="5964770"/>
            <a:ext cx="2715853" cy="893230"/>
          </a:xfrm>
          <a:prstGeom prst="rect">
            <a:avLst/>
          </a:prstGeom>
        </p:spPr>
      </p:pic>
    </p:spTree>
    <p:extLst>
      <p:ext uri="{BB962C8B-B14F-4D97-AF65-F5344CB8AC3E}">
        <p14:creationId xmlns:p14="http://schemas.microsoft.com/office/powerpoint/2010/main" val="25451602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a:extLst>
              <a:ext uri="{FF2B5EF4-FFF2-40B4-BE49-F238E27FC236}">
                <a16:creationId xmlns:a16="http://schemas.microsoft.com/office/drawing/2014/main" id="{83D62FC4-1711-822D-D92B-91B90D56C807}"/>
              </a:ext>
            </a:extLst>
          </p:cNvPr>
          <p:cNvPicPr>
            <a:picLocks noChangeAspect="1"/>
          </p:cNvPicPr>
          <p:nvPr/>
        </p:nvPicPr>
        <p:blipFill>
          <a:blip r:embed="rId2"/>
          <a:stretch>
            <a:fillRect/>
          </a:stretch>
        </p:blipFill>
        <p:spPr>
          <a:xfrm>
            <a:off x="228512" y="1501399"/>
            <a:ext cx="3950327" cy="3969503"/>
          </a:xfrm>
          <a:prstGeom prst="rect">
            <a:avLst/>
          </a:prstGeom>
        </p:spPr>
      </p:pic>
      <p:sp>
        <p:nvSpPr>
          <p:cNvPr id="2" name="TekstSylinder 1">
            <a:extLst>
              <a:ext uri="{FF2B5EF4-FFF2-40B4-BE49-F238E27FC236}">
                <a16:creationId xmlns:a16="http://schemas.microsoft.com/office/drawing/2014/main" id="{2CC78C08-8FBD-8E01-897E-FAAFC9B521D1}"/>
              </a:ext>
            </a:extLst>
          </p:cNvPr>
          <p:cNvSpPr txBox="1"/>
          <p:nvPr/>
        </p:nvSpPr>
        <p:spPr>
          <a:xfrm>
            <a:off x="3913322" y="409074"/>
            <a:ext cx="7570923" cy="5632311"/>
          </a:xfrm>
          <a:prstGeom prst="rect">
            <a:avLst/>
          </a:prstGeom>
          <a:noFill/>
        </p:spPr>
        <p:txBody>
          <a:bodyPr wrap="square">
            <a:spAutoFit/>
          </a:bodyPr>
          <a:lstStyle/>
          <a:p>
            <a:pPr algn="l"/>
            <a:r>
              <a:rPr lang="nb-NO" sz="4000" b="1" u="none" strike="noStrike" baseline="0" dirty="0"/>
              <a:t>Dato 11</a:t>
            </a:r>
            <a:r>
              <a:rPr lang="nb-NO" sz="4000" b="1" dirty="0"/>
              <a:t>-02-2011</a:t>
            </a:r>
          </a:p>
          <a:p>
            <a:r>
              <a:rPr lang="nb-NO" sz="4000" b="1" dirty="0"/>
              <a:t>Vedtak om stans av dagpenger</a:t>
            </a:r>
          </a:p>
          <a:p>
            <a:pPr algn="l"/>
            <a:endParaRPr lang="nb-NO" sz="4000" b="1" dirty="0"/>
          </a:p>
          <a:p>
            <a:pPr algn="l"/>
            <a:r>
              <a:rPr lang="nb-NO" sz="4000" i="1" dirty="0"/>
              <a:t>Dagpengene er stanset fra 31.01.2011</a:t>
            </a:r>
          </a:p>
          <a:p>
            <a:pPr algn="l"/>
            <a:endParaRPr lang="nb-NO" sz="4000" dirty="0"/>
          </a:p>
          <a:p>
            <a:pPr algn="l"/>
            <a:r>
              <a:rPr lang="nb-NO" sz="4000" i="1" dirty="0"/>
              <a:t>Du har ikke lovlig opphold i Norge, og er dermed ikke medlem av folketrygden.</a:t>
            </a:r>
            <a:endParaRPr lang="nb-NO" sz="4000" i="1" u="none" strike="noStrike" baseline="0" dirty="0"/>
          </a:p>
        </p:txBody>
      </p:sp>
      <p:pic>
        <p:nvPicPr>
          <p:cNvPr id="3" name="Bilde 2">
            <a:extLst>
              <a:ext uri="{FF2B5EF4-FFF2-40B4-BE49-F238E27FC236}">
                <a16:creationId xmlns:a16="http://schemas.microsoft.com/office/drawing/2014/main" id="{4A89BDBE-E7F8-0C51-CB14-19BE1BFED265}"/>
              </a:ext>
            </a:extLst>
          </p:cNvPr>
          <p:cNvPicPr>
            <a:picLocks noChangeAspect="1"/>
          </p:cNvPicPr>
          <p:nvPr/>
        </p:nvPicPr>
        <p:blipFill>
          <a:blip r:embed="rId3"/>
          <a:stretch>
            <a:fillRect/>
          </a:stretch>
        </p:blipFill>
        <p:spPr>
          <a:xfrm>
            <a:off x="9476147" y="5964770"/>
            <a:ext cx="2715853" cy="893230"/>
          </a:xfrm>
          <a:prstGeom prst="rect">
            <a:avLst/>
          </a:prstGeom>
        </p:spPr>
      </p:pic>
    </p:spTree>
    <p:extLst>
      <p:ext uri="{BB962C8B-B14F-4D97-AF65-F5344CB8AC3E}">
        <p14:creationId xmlns:p14="http://schemas.microsoft.com/office/powerpoint/2010/main" val="9416183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a:extLst>
              <a:ext uri="{FF2B5EF4-FFF2-40B4-BE49-F238E27FC236}">
                <a16:creationId xmlns:a16="http://schemas.microsoft.com/office/drawing/2014/main" id="{39F84F30-332A-3794-0572-8803CAF9984F}"/>
              </a:ext>
            </a:extLst>
          </p:cNvPr>
          <p:cNvPicPr>
            <a:picLocks noChangeAspect="1"/>
          </p:cNvPicPr>
          <p:nvPr/>
        </p:nvPicPr>
        <p:blipFill>
          <a:blip r:embed="rId2"/>
          <a:stretch>
            <a:fillRect/>
          </a:stretch>
        </p:blipFill>
        <p:spPr>
          <a:xfrm>
            <a:off x="98368" y="1321594"/>
            <a:ext cx="7377297" cy="5274987"/>
          </a:xfrm>
          <a:prstGeom prst="rect">
            <a:avLst/>
          </a:prstGeom>
        </p:spPr>
      </p:pic>
      <p:sp>
        <p:nvSpPr>
          <p:cNvPr id="7" name="TekstSylinder 6">
            <a:extLst>
              <a:ext uri="{FF2B5EF4-FFF2-40B4-BE49-F238E27FC236}">
                <a16:creationId xmlns:a16="http://schemas.microsoft.com/office/drawing/2014/main" id="{94FC7BCB-6528-EC23-F9A8-3511012EF753}"/>
              </a:ext>
            </a:extLst>
          </p:cNvPr>
          <p:cNvSpPr txBox="1"/>
          <p:nvPr/>
        </p:nvSpPr>
        <p:spPr>
          <a:xfrm>
            <a:off x="7843883" y="455570"/>
            <a:ext cx="4146924" cy="5509200"/>
          </a:xfrm>
          <a:prstGeom prst="rect">
            <a:avLst/>
          </a:prstGeom>
          <a:noFill/>
        </p:spPr>
        <p:txBody>
          <a:bodyPr wrap="square">
            <a:spAutoFit/>
          </a:bodyPr>
          <a:lstStyle/>
          <a:p>
            <a:pPr algn="l"/>
            <a:r>
              <a:rPr lang="nb-NO" sz="3200" b="0" strike="noStrike" baseline="0" dirty="0"/>
              <a:t>Dagen etter – nøyaktig åtte måneder etter at </a:t>
            </a:r>
            <a:r>
              <a:rPr lang="nb-NO" sz="3200" b="0" strike="noStrike" baseline="0" dirty="0" err="1"/>
              <a:t>MiLs</a:t>
            </a:r>
            <a:r>
              <a:rPr lang="nb-NO" sz="3200" b="0" strike="noStrike" baseline="0" dirty="0"/>
              <a:t> advokat sendte brev med krav om tilbakebetaling – kom e-posten. Direktoratet skriver at brevet nå er oversendt til Divisjon Brukerdialog, som kommer til å se på saken.</a:t>
            </a:r>
          </a:p>
        </p:txBody>
      </p:sp>
      <p:sp>
        <p:nvSpPr>
          <p:cNvPr id="2" name="TekstSylinder 1">
            <a:extLst>
              <a:ext uri="{FF2B5EF4-FFF2-40B4-BE49-F238E27FC236}">
                <a16:creationId xmlns:a16="http://schemas.microsoft.com/office/drawing/2014/main" id="{3FF48CCE-8F8B-F18B-1674-9ED6544E139B}"/>
              </a:ext>
            </a:extLst>
          </p:cNvPr>
          <p:cNvSpPr txBox="1"/>
          <p:nvPr/>
        </p:nvSpPr>
        <p:spPr>
          <a:xfrm>
            <a:off x="347497" y="261419"/>
            <a:ext cx="6422117" cy="646331"/>
          </a:xfrm>
          <a:prstGeom prst="rect">
            <a:avLst/>
          </a:prstGeom>
          <a:noFill/>
        </p:spPr>
        <p:txBody>
          <a:bodyPr wrap="square">
            <a:spAutoFit/>
          </a:bodyPr>
          <a:lstStyle/>
          <a:p>
            <a:pPr algn="l"/>
            <a:r>
              <a:rPr lang="nb-NO" sz="3600" b="1" i="0" u="none" strike="noStrike" baseline="0" dirty="0">
                <a:latin typeface="BreveSansText-Black"/>
              </a:rPr>
              <a:t>Vårt land 4. </a:t>
            </a:r>
            <a:r>
              <a:rPr lang="nb-NO" sz="3600" b="1" dirty="0"/>
              <a:t>desember</a:t>
            </a:r>
            <a:r>
              <a:rPr lang="nb-NO" sz="3600" b="1" dirty="0">
                <a:latin typeface="BreveSansText-Black"/>
              </a:rPr>
              <a:t> 2019</a:t>
            </a:r>
            <a:endParaRPr lang="nb-NO" sz="3200" b="1" i="0" u="none" strike="noStrike" baseline="0" dirty="0">
              <a:latin typeface="BreveSansText-Black"/>
            </a:endParaRPr>
          </a:p>
        </p:txBody>
      </p:sp>
      <p:pic>
        <p:nvPicPr>
          <p:cNvPr id="3" name="Bilde 2">
            <a:extLst>
              <a:ext uri="{FF2B5EF4-FFF2-40B4-BE49-F238E27FC236}">
                <a16:creationId xmlns:a16="http://schemas.microsoft.com/office/drawing/2014/main" id="{1C573C3D-C3CF-DE38-DCC3-145AAD8ECED9}"/>
              </a:ext>
            </a:extLst>
          </p:cNvPr>
          <p:cNvPicPr>
            <a:picLocks noChangeAspect="1"/>
          </p:cNvPicPr>
          <p:nvPr/>
        </p:nvPicPr>
        <p:blipFill>
          <a:blip r:embed="rId3"/>
          <a:stretch>
            <a:fillRect/>
          </a:stretch>
        </p:blipFill>
        <p:spPr>
          <a:xfrm>
            <a:off x="9476147" y="5964770"/>
            <a:ext cx="2715853" cy="893230"/>
          </a:xfrm>
          <a:prstGeom prst="rect">
            <a:avLst/>
          </a:prstGeom>
        </p:spPr>
      </p:pic>
    </p:spTree>
    <p:extLst>
      <p:ext uri="{BB962C8B-B14F-4D97-AF65-F5344CB8AC3E}">
        <p14:creationId xmlns:p14="http://schemas.microsoft.com/office/powerpoint/2010/main" val="18235167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C2E54B7B-9782-4F62-6B00-438E55799C45}"/>
              </a:ext>
            </a:extLst>
          </p:cNvPr>
          <p:cNvPicPr>
            <a:picLocks noChangeAspect="1"/>
          </p:cNvPicPr>
          <p:nvPr/>
        </p:nvPicPr>
        <p:blipFill>
          <a:blip r:embed="rId2"/>
          <a:stretch>
            <a:fillRect/>
          </a:stretch>
        </p:blipFill>
        <p:spPr>
          <a:xfrm>
            <a:off x="513398" y="2316897"/>
            <a:ext cx="3739987" cy="4991676"/>
          </a:xfrm>
          <a:prstGeom prst="rect">
            <a:avLst/>
          </a:prstGeom>
        </p:spPr>
      </p:pic>
      <p:sp>
        <p:nvSpPr>
          <p:cNvPr id="5" name="TekstSylinder 4">
            <a:extLst>
              <a:ext uri="{FF2B5EF4-FFF2-40B4-BE49-F238E27FC236}">
                <a16:creationId xmlns:a16="http://schemas.microsoft.com/office/drawing/2014/main" id="{C7E93741-3A03-6C63-E2AA-5D00424ACE63}"/>
              </a:ext>
            </a:extLst>
          </p:cNvPr>
          <p:cNvSpPr txBox="1"/>
          <p:nvPr/>
        </p:nvSpPr>
        <p:spPr>
          <a:xfrm>
            <a:off x="5257921" y="58846"/>
            <a:ext cx="6934079" cy="6001643"/>
          </a:xfrm>
          <a:prstGeom prst="rect">
            <a:avLst/>
          </a:prstGeom>
          <a:noFill/>
        </p:spPr>
        <p:txBody>
          <a:bodyPr wrap="square">
            <a:spAutoFit/>
          </a:bodyPr>
          <a:lstStyle/>
          <a:p>
            <a:r>
              <a:rPr lang="nb-NO" sz="2400" dirty="0"/>
              <a:t>Analyser gjort av politiet viser at mannen har forbrukt det meste av beløpet som kom inn på konto. I retten hadde ikke mannen noen god forklaring på hvorfor han hadde benyttet beløpet, selv om han visste at beløpet ikke var hans.</a:t>
            </a:r>
          </a:p>
          <a:p>
            <a:endParaRPr lang="nb-NO" sz="2400" dirty="0"/>
          </a:p>
          <a:p>
            <a:r>
              <a:rPr lang="nb-NO" sz="2400" dirty="0"/>
              <a:t>Retten mente mannen ikke kunne sies å ha handlet slik en alminnelig forstandig person ville gjort dersom han eller hun hadde fått et betydelig beløp på konto som vedkommende skjønte ikke tilhørte ham.</a:t>
            </a:r>
          </a:p>
          <a:p>
            <a:endParaRPr lang="nb-NO" sz="2400" dirty="0"/>
          </a:p>
          <a:p>
            <a:r>
              <a:rPr lang="nb-NO" sz="2400" dirty="0"/>
              <a:t>Mannen ble av Vestre Innlandet tingrett dømt til 50 timers samfunnsstraff med en gjennomføringstid på 120 dager. Han må også betale tilbake 187.500 kroner til firmaet som han fikk pengene av.</a:t>
            </a:r>
          </a:p>
        </p:txBody>
      </p:sp>
      <p:pic>
        <p:nvPicPr>
          <p:cNvPr id="6" name="Bilde 5">
            <a:extLst>
              <a:ext uri="{FF2B5EF4-FFF2-40B4-BE49-F238E27FC236}">
                <a16:creationId xmlns:a16="http://schemas.microsoft.com/office/drawing/2014/main" id="{3815D28F-8CD1-EA37-742D-4AB3F79DAB72}"/>
              </a:ext>
            </a:extLst>
          </p:cNvPr>
          <p:cNvPicPr>
            <a:picLocks noChangeAspect="1"/>
          </p:cNvPicPr>
          <p:nvPr/>
        </p:nvPicPr>
        <p:blipFill>
          <a:blip r:embed="rId3"/>
          <a:stretch>
            <a:fillRect/>
          </a:stretch>
        </p:blipFill>
        <p:spPr>
          <a:xfrm>
            <a:off x="9476147" y="5964770"/>
            <a:ext cx="2715853" cy="893230"/>
          </a:xfrm>
          <a:prstGeom prst="rect">
            <a:avLst/>
          </a:prstGeom>
        </p:spPr>
      </p:pic>
      <p:pic>
        <p:nvPicPr>
          <p:cNvPr id="8" name="Bilde 7">
            <a:extLst>
              <a:ext uri="{FF2B5EF4-FFF2-40B4-BE49-F238E27FC236}">
                <a16:creationId xmlns:a16="http://schemas.microsoft.com/office/drawing/2014/main" id="{34D29F1E-87F4-890B-DC5E-6539630B151E}"/>
              </a:ext>
            </a:extLst>
          </p:cNvPr>
          <p:cNvPicPr>
            <a:picLocks noChangeAspect="1"/>
          </p:cNvPicPr>
          <p:nvPr/>
        </p:nvPicPr>
        <p:blipFill>
          <a:blip r:embed="rId4"/>
          <a:stretch>
            <a:fillRect/>
          </a:stretch>
        </p:blipFill>
        <p:spPr>
          <a:xfrm>
            <a:off x="513398" y="1721453"/>
            <a:ext cx="3771148" cy="595444"/>
          </a:xfrm>
          <a:prstGeom prst="rect">
            <a:avLst/>
          </a:prstGeom>
        </p:spPr>
      </p:pic>
      <p:sp>
        <p:nvSpPr>
          <p:cNvPr id="11" name="TekstSylinder 10">
            <a:extLst>
              <a:ext uri="{FF2B5EF4-FFF2-40B4-BE49-F238E27FC236}">
                <a16:creationId xmlns:a16="http://schemas.microsoft.com/office/drawing/2014/main" id="{4B1F1D49-1555-939C-C5F6-0B4FAF469B6D}"/>
              </a:ext>
            </a:extLst>
          </p:cNvPr>
          <p:cNvSpPr txBox="1"/>
          <p:nvPr/>
        </p:nvSpPr>
        <p:spPr>
          <a:xfrm>
            <a:off x="301607" y="197346"/>
            <a:ext cx="4956314" cy="1200329"/>
          </a:xfrm>
          <a:prstGeom prst="rect">
            <a:avLst/>
          </a:prstGeom>
          <a:noFill/>
        </p:spPr>
        <p:txBody>
          <a:bodyPr wrap="square">
            <a:spAutoFit/>
          </a:bodyPr>
          <a:lstStyle/>
          <a:p>
            <a:r>
              <a:rPr lang="nb-NO" sz="3600" b="1" dirty="0"/>
              <a:t>Akershus Amtstidende</a:t>
            </a:r>
            <a:br>
              <a:rPr lang="nb-NO" sz="3600" dirty="0"/>
            </a:br>
            <a:r>
              <a:rPr lang="nb-NO" sz="3600" b="1" dirty="0"/>
              <a:t>05.06.2024</a:t>
            </a:r>
          </a:p>
        </p:txBody>
      </p:sp>
    </p:spTree>
    <p:extLst>
      <p:ext uri="{BB962C8B-B14F-4D97-AF65-F5344CB8AC3E}">
        <p14:creationId xmlns:p14="http://schemas.microsoft.com/office/powerpoint/2010/main" val="39695329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ekstSylinder 4">
            <a:extLst>
              <a:ext uri="{FF2B5EF4-FFF2-40B4-BE49-F238E27FC236}">
                <a16:creationId xmlns:a16="http://schemas.microsoft.com/office/drawing/2014/main" id="{3BFBF855-CACE-941D-2FA0-58E3FA0BF42C}"/>
              </a:ext>
            </a:extLst>
          </p:cNvPr>
          <p:cNvSpPr txBox="1"/>
          <p:nvPr/>
        </p:nvSpPr>
        <p:spPr>
          <a:xfrm>
            <a:off x="301752" y="1345502"/>
            <a:ext cx="5001768" cy="5262979"/>
          </a:xfrm>
          <a:prstGeom prst="rect">
            <a:avLst/>
          </a:prstGeom>
          <a:noFill/>
        </p:spPr>
        <p:txBody>
          <a:bodyPr wrap="square">
            <a:spAutoFit/>
          </a:bodyPr>
          <a:lstStyle/>
          <a:p>
            <a:r>
              <a:rPr lang="nb-NO" sz="1600" dirty="0"/>
              <a:t>Arne Viste i limbogate.no har avdekket at staten urettmessig i en lang rekke år krevde inn flere hundre millioner i trygdeavgift fra mennesker som ikke fikk bli medlemmer i folketrygden. Feilen berører omkring 3000 tidligere asylsøkere som har arbeidet i Norge. Noen av disse har fått opphold i Norge, noen har reist til hjemlandet eller til et 3.dje land og noen lever fortsatt med en juridisk uavklart situasjon i Norge.</a:t>
            </a:r>
          </a:p>
          <a:p>
            <a:endParaRPr lang="nb-NO" sz="1600" dirty="0"/>
          </a:p>
          <a:p>
            <a:r>
              <a:rPr lang="nb-NO" sz="1600" dirty="0"/>
              <a:t>Det var skatteetaten og ikke justismyndighetene som var initiativtager til «kriminaliseringen av hvitt arbeid» i januar 2011. Hvordan kunne myndighetene (Skatt og NAV) la være å ordne opp og betale tilbake da de ble kjent med feilene i januar 2010?  Og hvordan kunne disse skatteyterne plutselig fjernes fra skattemanntallet i 2011 med manglende skatteoppgjør og 30 millioner økning på statens konto for herreløse penger som resultat. Og hvorfor forties feilen fortsatt i 2024 overfor de mange ofrene som i hovedsak er uvitende.</a:t>
            </a:r>
          </a:p>
          <a:p>
            <a:endParaRPr lang="nb-NO" sz="1600" dirty="0"/>
          </a:p>
        </p:txBody>
      </p:sp>
      <p:sp>
        <p:nvSpPr>
          <p:cNvPr id="6" name="TekstSylinder 5">
            <a:extLst>
              <a:ext uri="{FF2B5EF4-FFF2-40B4-BE49-F238E27FC236}">
                <a16:creationId xmlns:a16="http://schemas.microsoft.com/office/drawing/2014/main" id="{C3C51E79-8A59-F15D-07D2-25EC06590A09}"/>
              </a:ext>
            </a:extLst>
          </p:cNvPr>
          <p:cNvSpPr txBox="1"/>
          <p:nvPr/>
        </p:nvSpPr>
        <p:spPr>
          <a:xfrm>
            <a:off x="301752" y="265176"/>
            <a:ext cx="11558016" cy="1077218"/>
          </a:xfrm>
          <a:prstGeom prst="rect">
            <a:avLst/>
          </a:prstGeom>
          <a:noFill/>
        </p:spPr>
        <p:txBody>
          <a:bodyPr wrap="square" rtlCol="0">
            <a:spAutoFit/>
          </a:bodyPr>
          <a:lstStyle/>
          <a:p>
            <a:pPr algn="ctr"/>
            <a:r>
              <a:rPr lang="nb-NO" sz="3200" b="1" dirty="0"/>
              <a:t>Asylsøkere har krav på millionbeløp i skatt tilbake fra staten! Saken er ikke løst etter femten år!</a:t>
            </a:r>
          </a:p>
        </p:txBody>
      </p:sp>
      <p:sp>
        <p:nvSpPr>
          <p:cNvPr id="7" name="TekstSylinder 6">
            <a:extLst>
              <a:ext uri="{FF2B5EF4-FFF2-40B4-BE49-F238E27FC236}">
                <a16:creationId xmlns:a16="http://schemas.microsoft.com/office/drawing/2014/main" id="{FCE0C72C-C277-1E6F-3DC9-CA3473866EBB}"/>
              </a:ext>
            </a:extLst>
          </p:cNvPr>
          <p:cNvSpPr txBox="1"/>
          <p:nvPr/>
        </p:nvSpPr>
        <p:spPr>
          <a:xfrm>
            <a:off x="5486400" y="1342394"/>
            <a:ext cx="6565392" cy="5016758"/>
          </a:xfrm>
          <a:prstGeom prst="rect">
            <a:avLst/>
          </a:prstGeom>
          <a:noFill/>
        </p:spPr>
        <p:txBody>
          <a:bodyPr wrap="square">
            <a:spAutoFit/>
          </a:bodyPr>
          <a:lstStyle/>
          <a:p>
            <a:r>
              <a:rPr lang="nb-NO" sz="1600" dirty="0"/>
              <a:t>Arne Viste vil gi en historisk oversikt, og påpeke de klare sammenhenger mellom trygdeavgift og skattekortnekten i 2011 som i de påfølgende årene hadde så store negative konsekvenser både for ofrene og for samfunnet. Stortingets grundige behandling av retten til arbeid som førte til grunnlovsparagraf 110 står i grell kontrast til de subtile og ikke-sporbare prosessene som har gitt oss dagens tap-tap-situasjon.</a:t>
            </a:r>
          </a:p>
          <a:p>
            <a:endParaRPr lang="nb-NO" sz="1600" dirty="0"/>
          </a:p>
          <a:p>
            <a:r>
              <a:rPr lang="nb-NO" sz="1600" dirty="0"/>
              <a:t>Den politiske retorikken er velkjent: «Ulovlig opphold skal ikke lønne seg». Realiteten er annerledes. Har vi havnet i en situasjon der fryktretorikk og signalpolitikk er effektive hindre for konstruktive politiske løsninger basert på fakta og åpen debatt?</a:t>
            </a:r>
          </a:p>
          <a:p>
            <a:endParaRPr lang="nb-NO" sz="1600" dirty="0"/>
          </a:p>
          <a:p>
            <a:r>
              <a:rPr lang="nb-NO" sz="1600" dirty="0"/>
              <a:t>Arrangementet vil også kort belyse livssituasjonen til avviste asylsøkere. Hvorfor drar de ikke hjem? Hvordan lever de?</a:t>
            </a:r>
          </a:p>
          <a:p>
            <a:endParaRPr lang="nb-NO" sz="1600" dirty="0"/>
          </a:p>
          <a:p>
            <a:r>
              <a:rPr lang="nb-NO" sz="1600" dirty="0"/>
              <a:t>Vi har invitert sentrale aktører og politikere til panelet for å bidra med saksopplysninger og drøfte mulige løsninger.  Debatten blir ledet av Magnus Takvam tidligere politisk kommentator i NRK og nå tilknyttet Altinget.no. Paneldeltakere: Even Eriksen (Ap), Andreas Skjalg Unneland (SV), Jon Ole Martinsen (NOAS) i tillegg til Arne Viste.</a:t>
            </a:r>
          </a:p>
        </p:txBody>
      </p:sp>
    </p:spTree>
    <p:extLst>
      <p:ext uri="{BB962C8B-B14F-4D97-AF65-F5344CB8AC3E}">
        <p14:creationId xmlns:p14="http://schemas.microsoft.com/office/powerpoint/2010/main" val="35743317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runnloven av Ola Mestad og Dag Michalsen - Les boka | Juridika">
            <a:extLst>
              <a:ext uri="{FF2B5EF4-FFF2-40B4-BE49-F238E27FC236}">
                <a16:creationId xmlns:a16="http://schemas.microsoft.com/office/drawing/2014/main" id="{40EFB6E2-35E2-5466-B3D3-25C683062E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4091" y="459299"/>
            <a:ext cx="5524500" cy="2762250"/>
          </a:xfrm>
          <a:prstGeom prst="rect">
            <a:avLst/>
          </a:prstGeom>
          <a:noFill/>
          <a:extLst>
            <a:ext uri="{909E8E84-426E-40DD-AFC4-6F175D3DCCD1}">
              <a14:hiddenFill xmlns:a14="http://schemas.microsoft.com/office/drawing/2010/main">
                <a:solidFill>
                  <a:srgbClr val="FFFFFF"/>
                </a:solidFill>
              </a14:hiddenFill>
            </a:ext>
          </a:extLst>
        </p:spPr>
      </p:pic>
      <p:sp>
        <p:nvSpPr>
          <p:cNvPr id="3" name="TekstSylinder 2">
            <a:extLst>
              <a:ext uri="{FF2B5EF4-FFF2-40B4-BE49-F238E27FC236}">
                <a16:creationId xmlns:a16="http://schemas.microsoft.com/office/drawing/2014/main" id="{EBBFE5D4-CDAC-4B5A-E731-9D3C968E8EF0}"/>
              </a:ext>
            </a:extLst>
          </p:cNvPr>
          <p:cNvSpPr txBox="1"/>
          <p:nvPr/>
        </p:nvSpPr>
        <p:spPr>
          <a:xfrm>
            <a:off x="516130" y="3429000"/>
            <a:ext cx="5275557" cy="3046988"/>
          </a:xfrm>
          <a:prstGeom prst="rect">
            <a:avLst/>
          </a:prstGeom>
          <a:noFill/>
        </p:spPr>
        <p:txBody>
          <a:bodyPr wrap="square">
            <a:spAutoFit/>
          </a:bodyPr>
          <a:lstStyle/>
          <a:p>
            <a:r>
              <a:rPr lang="nb-NO" sz="3200" b="0" dirty="0">
                <a:solidFill>
                  <a:srgbClr val="000000"/>
                </a:solidFill>
                <a:effectLst/>
                <a:latin typeface="Arial" panose="020B0604020202020204" pitchFamily="34" charset="0"/>
              </a:rPr>
              <a:t>§ 110 Statens myndigheter skal legge forholdene til rette for at ethvert arbeidsdyktig menneske kan tjene til livets opphold ved arbeid eller næring.</a:t>
            </a:r>
            <a:endParaRPr lang="nb-NO" sz="3200" dirty="0"/>
          </a:p>
        </p:txBody>
      </p:sp>
      <p:sp>
        <p:nvSpPr>
          <p:cNvPr id="5" name="TekstSylinder 4">
            <a:extLst>
              <a:ext uri="{FF2B5EF4-FFF2-40B4-BE49-F238E27FC236}">
                <a16:creationId xmlns:a16="http://schemas.microsoft.com/office/drawing/2014/main" id="{CDE99786-1BD1-B78E-4D1C-5B24A140A016}"/>
              </a:ext>
            </a:extLst>
          </p:cNvPr>
          <p:cNvSpPr txBox="1"/>
          <p:nvPr/>
        </p:nvSpPr>
        <p:spPr>
          <a:xfrm>
            <a:off x="6433411" y="815740"/>
            <a:ext cx="5524500" cy="5016758"/>
          </a:xfrm>
          <a:prstGeom prst="rect">
            <a:avLst/>
          </a:prstGeom>
          <a:noFill/>
        </p:spPr>
        <p:txBody>
          <a:bodyPr wrap="square">
            <a:spAutoFit/>
          </a:bodyPr>
          <a:lstStyle/>
          <a:p>
            <a:r>
              <a:rPr lang="nb-NO" sz="3200" b="0" dirty="0">
                <a:solidFill>
                  <a:srgbClr val="000000"/>
                </a:solidFill>
                <a:effectLst/>
                <a:latin typeface="Arial" panose="020B0604020202020204" pitchFamily="34" charset="0"/>
              </a:rPr>
              <a:t>… de som velges til Stortinget eller får myndighet i staten blir forpliktet til å realisere Grunnlovens pålegg. Det kan ikke vedtas lover eller treffes disposisjoner som åpenbart og bevisst hindrer eller vanskeliggjør realiseringen av Grunnlovens pålegg.</a:t>
            </a:r>
            <a:endParaRPr lang="nb-NO" sz="3200" dirty="0"/>
          </a:p>
        </p:txBody>
      </p:sp>
      <p:pic>
        <p:nvPicPr>
          <p:cNvPr id="6" name="Bilde 5">
            <a:extLst>
              <a:ext uri="{FF2B5EF4-FFF2-40B4-BE49-F238E27FC236}">
                <a16:creationId xmlns:a16="http://schemas.microsoft.com/office/drawing/2014/main" id="{D009C90A-7187-2ECE-D2D4-2D2E2CE6C793}"/>
              </a:ext>
            </a:extLst>
          </p:cNvPr>
          <p:cNvPicPr>
            <a:picLocks noChangeAspect="1"/>
          </p:cNvPicPr>
          <p:nvPr/>
        </p:nvPicPr>
        <p:blipFill>
          <a:blip r:embed="rId3"/>
          <a:stretch>
            <a:fillRect/>
          </a:stretch>
        </p:blipFill>
        <p:spPr>
          <a:xfrm>
            <a:off x="9476147" y="5964770"/>
            <a:ext cx="2715853" cy="893230"/>
          </a:xfrm>
          <a:prstGeom prst="rect">
            <a:avLst/>
          </a:prstGeom>
        </p:spPr>
      </p:pic>
    </p:spTree>
    <p:extLst>
      <p:ext uri="{BB962C8B-B14F-4D97-AF65-F5344CB8AC3E}">
        <p14:creationId xmlns:p14="http://schemas.microsoft.com/office/powerpoint/2010/main" val="5452437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a:extLst>
              <a:ext uri="{FF2B5EF4-FFF2-40B4-BE49-F238E27FC236}">
                <a16:creationId xmlns:a16="http://schemas.microsoft.com/office/drawing/2014/main" id="{9FCC4434-31FF-C7C4-F6F0-6BE62507FD5C}"/>
              </a:ext>
            </a:extLst>
          </p:cNvPr>
          <p:cNvPicPr>
            <a:picLocks noChangeAspect="1"/>
          </p:cNvPicPr>
          <p:nvPr/>
        </p:nvPicPr>
        <p:blipFill>
          <a:blip r:embed="rId2"/>
          <a:stretch>
            <a:fillRect/>
          </a:stretch>
        </p:blipFill>
        <p:spPr>
          <a:xfrm>
            <a:off x="78159" y="156773"/>
            <a:ext cx="4362674" cy="6578938"/>
          </a:xfrm>
          <a:prstGeom prst="rect">
            <a:avLst/>
          </a:prstGeom>
        </p:spPr>
      </p:pic>
      <p:sp>
        <p:nvSpPr>
          <p:cNvPr id="2" name="Tittel 1">
            <a:extLst>
              <a:ext uri="{FF2B5EF4-FFF2-40B4-BE49-F238E27FC236}">
                <a16:creationId xmlns:a16="http://schemas.microsoft.com/office/drawing/2014/main" id="{DC2AC57F-A4F2-17F2-F7F5-0BA3206D1DF7}"/>
              </a:ext>
            </a:extLst>
          </p:cNvPr>
          <p:cNvSpPr>
            <a:spLocks noGrp="1"/>
          </p:cNvSpPr>
          <p:nvPr>
            <p:ph type="title"/>
          </p:nvPr>
        </p:nvSpPr>
        <p:spPr>
          <a:xfrm>
            <a:off x="796787" y="156773"/>
            <a:ext cx="2925417" cy="357117"/>
          </a:xfrm>
          <a:solidFill>
            <a:schemeClr val="bg1">
              <a:lumMod val="95000"/>
            </a:schemeClr>
          </a:solidFill>
          <a:ln w="28575">
            <a:solidFill>
              <a:schemeClr val="tx1"/>
            </a:solidFill>
          </a:ln>
        </p:spPr>
        <p:txBody>
          <a:bodyPr>
            <a:normAutofit fontScale="90000"/>
          </a:bodyPr>
          <a:lstStyle/>
          <a:p>
            <a:pPr algn="ctr"/>
            <a:r>
              <a:rPr lang="nb-NO" sz="2400" dirty="0"/>
              <a:t>Faktisk.no 19.12.2019</a:t>
            </a:r>
          </a:p>
        </p:txBody>
      </p:sp>
      <p:sp>
        <p:nvSpPr>
          <p:cNvPr id="6" name="TekstSylinder 5">
            <a:extLst>
              <a:ext uri="{FF2B5EF4-FFF2-40B4-BE49-F238E27FC236}">
                <a16:creationId xmlns:a16="http://schemas.microsoft.com/office/drawing/2014/main" id="{6FA3E277-6102-A46C-A4BE-DD08C9FE5DA1}"/>
              </a:ext>
            </a:extLst>
          </p:cNvPr>
          <p:cNvSpPr txBox="1"/>
          <p:nvPr/>
        </p:nvSpPr>
        <p:spPr>
          <a:xfrm>
            <a:off x="4658139" y="156773"/>
            <a:ext cx="7235687" cy="5632311"/>
          </a:xfrm>
          <a:prstGeom prst="rect">
            <a:avLst/>
          </a:prstGeom>
          <a:noFill/>
        </p:spPr>
        <p:txBody>
          <a:bodyPr wrap="square">
            <a:spAutoFit/>
          </a:bodyPr>
          <a:lstStyle/>
          <a:p>
            <a:pPr algn="l"/>
            <a:r>
              <a:rPr lang="nb-NO" sz="2000" b="1" i="0" dirty="0">
                <a:solidFill>
                  <a:srgbClr val="000000"/>
                </a:solidFill>
                <a:effectLst/>
                <a:highlight>
                  <a:srgbClr val="FCF9F2"/>
                </a:highlight>
                <a:latin typeface="Tiempos Fine"/>
              </a:rPr>
              <a:t>Skylder på lovendring i 2011</a:t>
            </a:r>
          </a:p>
          <a:p>
            <a:pPr algn="l"/>
            <a:r>
              <a:rPr lang="nb-NO" sz="2000" b="0" i="0" dirty="0">
                <a:solidFill>
                  <a:srgbClr val="000000"/>
                </a:solidFill>
                <a:effectLst/>
                <a:highlight>
                  <a:srgbClr val="FCF9F2"/>
                </a:highlight>
                <a:latin typeface="Tiempos"/>
              </a:rPr>
              <a:t>Flere har påstått at en lovendring i 2011 er årsaken til at det er blitt vanskeligere for «ureturnerbare» asylsøkere å jobbe i dag.</a:t>
            </a:r>
          </a:p>
          <a:p>
            <a:pPr algn="l"/>
            <a:r>
              <a:rPr lang="nb-NO" sz="2000" b="0" i="0" dirty="0">
                <a:solidFill>
                  <a:srgbClr val="000000"/>
                </a:solidFill>
                <a:effectLst/>
                <a:highlight>
                  <a:srgbClr val="FCF9F2"/>
                </a:highlight>
                <a:latin typeface="inherit"/>
                <a:hlinkClick r:id="rId3"/>
              </a:rPr>
              <a:t>I Politisk kvarter</a:t>
            </a:r>
            <a:r>
              <a:rPr lang="nb-NO" sz="2000" b="0" i="0" dirty="0">
                <a:solidFill>
                  <a:srgbClr val="000000"/>
                </a:solidFill>
                <a:effectLst/>
                <a:highlight>
                  <a:srgbClr val="FCF9F2"/>
                </a:highlight>
                <a:latin typeface="Tiempos"/>
              </a:rPr>
              <a:t> på NRK tidligere i desember sa KrFs Kjell Ingolf Ropstad at partiet hans har arbeidet for å la såkalte ureturnerbare flyktninger jobbe «helt siden det ble endret lovverket av de rødgrønne i 2011». Også Dagsavisen har skyldt på de rødgrønne og en lovendring i 2011.</a:t>
            </a:r>
            <a:endParaRPr lang="nb-NO" sz="2000" dirty="0">
              <a:solidFill>
                <a:srgbClr val="000000"/>
              </a:solidFill>
              <a:highlight>
                <a:srgbClr val="FCF9F2"/>
              </a:highlight>
              <a:latin typeface="Tiempos"/>
            </a:endParaRPr>
          </a:p>
          <a:p>
            <a:pPr algn="l"/>
            <a:br>
              <a:rPr lang="nb-NO" sz="2000" b="0" i="0" dirty="0">
                <a:solidFill>
                  <a:srgbClr val="000000"/>
                </a:solidFill>
                <a:effectLst/>
                <a:highlight>
                  <a:srgbClr val="FCF9F2"/>
                </a:highlight>
                <a:latin typeface="Tiempos"/>
              </a:rPr>
            </a:br>
            <a:r>
              <a:rPr lang="nb-NO" sz="2000" b="0" i="0" dirty="0">
                <a:solidFill>
                  <a:srgbClr val="000000"/>
                </a:solidFill>
                <a:effectLst/>
                <a:highlight>
                  <a:srgbClr val="FCF9F2"/>
                </a:highlight>
                <a:latin typeface="Tiempos"/>
              </a:rPr>
              <a:t>Både Skatteetaten og Noas sier altså at det ikke er en lovendring, men en opprydning, som har gjort det vanskeligere for ureturnerbare å få seg skattekort og jobb.</a:t>
            </a:r>
          </a:p>
          <a:p>
            <a:pPr algn="l"/>
            <a:endParaRPr lang="nb-NO" sz="2000" b="0" i="0" dirty="0">
              <a:solidFill>
                <a:srgbClr val="000000"/>
              </a:solidFill>
              <a:effectLst/>
              <a:highlight>
                <a:srgbClr val="FCF9F2"/>
              </a:highlight>
              <a:latin typeface="Tiempos"/>
            </a:endParaRPr>
          </a:p>
          <a:p>
            <a:pPr algn="l"/>
            <a:r>
              <a:rPr lang="nb-NO" sz="2000" b="0" i="0" dirty="0">
                <a:solidFill>
                  <a:srgbClr val="000000"/>
                </a:solidFill>
                <a:effectLst/>
                <a:highlight>
                  <a:srgbClr val="FCF9F2"/>
                </a:highlight>
                <a:latin typeface="Tiempos"/>
              </a:rPr>
              <a:t>Når Faktisk.no kontakter Utlendingsdirektoratet (UDI), sier de derimot at det er en lovendring som har ført til at det er blitt vanskeligere for asylsøkere med endelig avslag å få arbeidstillatelse. Lovendringen UDI viser til skjedde imidlertid ikke i 2011.</a:t>
            </a:r>
          </a:p>
          <a:p>
            <a:pPr algn="l"/>
            <a:endParaRPr lang="nb-NO" sz="2000" b="0" i="0" dirty="0">
              <a:solidFill>
                <a:srgbClr val="000000"/>
              </a:solidFill>
              <a:effectLst/>
              <a:highlight>
                <a:srgbClr val="FCF9F2"/>
              </a:highlight>
              <a:latin typeface="Tiempos"/>
            </a:endParaRPr>
          </a:p>
        </p:txBody>
      </p:sp>
      <p:pic>
        <p:nvPicPr>
          <p:cNvPr id="8" name="Bilde 7">
            <a:extLst>
              <a:ext uri="{FF2B5EF4-FFF2-40B4-BE49-F238E27FC236}">
                <a16:creationId xmlns:a16="http://schemas.microsoft.com/office/drawing/2014/main" id="{822F4B00-0A0A-86E5-E86B-BDC1B21C5B62}"/>
              </a:ext>
            </a:extLst>
          </p:cNvPr>
          <p:cNvPicPr>
            <a:picLocks noChangeAspect="1"/>
          </p:cNvPicPr>
          <p:nvPr/>
        </p:nvPicPr>
        <p:blipFill rotWithShape="1">
          <a:blip r:embed="rId4"/>
          <a:srcRect t="41034"/>
          <a:stretch/>
        </p:blipFill>
        <p:spPr>
          <a:xfrm>
            <a:off x="4658139" y="5789084"/>
            <a:ext cx="6236020" cy="778859"/>
          </a:xfrm>
          <a:prstGeom prst="rect">
            <a:avLst/>
          </a:prstGeom>
        </p:spPr>
      </p:pic>
      <p:pic>
        <p:nvPicPr>
          <p:cNvPr id="10" name="Bilde 9">
            <a:extLst>
              <a:ext uri="{FF2B5EF4-FFF2-40B4-BE49-F238E27FC236}">
                <a16:creationId xmlns:a16="http://schemas.microsoft.com/office/drawing/2014/main" id="{7B69566B-9448-6C38-4365-4B7C4566CB43}"/>
              </a:ext>
            </a:extLst>
          </p:cNvPr>
          <p:cNvPicPr>
            <a:picLocks noChangeAspect="1"/>
          </p:cNvPicPr>
          <p:nvPr/>
        </p:nvPicPr>
        <p:blipFill rotWithShape="1">
          <a:blip r:embed="rId4"/>
          <a:srcRect b="77527"/>
          <a:stretch/>
        </p:blipFill>
        <p:spPr>
          <a:xfrm>
            <a:off x="4658139" y="5492240"/>
            <a:ext cx="6236020" cy="296844"/>
          </a:xfrm>
          <a:prstGeom prst="rect">
            <a:avLst/>
          </a:prstGeom>
        </p:spPr>
      </p:pic>
    </p:spTree>
    <p:extLst>
      <p:ext uri="{BB962C8B-B14F-4D97-AF65-F5344CB8AC3E}">
        <p14:creationId xmlns:p14="http://schemas.microsoft.com/office/powerpoint/2010/main" val="18762429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 name="TekstSylinder 11">
            <a:extLst>
              <a:ext uri="{FF2B5EF4-FFF2-40B4-BE49-F238E27FC236}">
                <a16:creationId xmlns:a16="http://schemas.microsoft.com/office/drawing/2014/main" id="{51C00B5B-D63E-AFC5-B771-D6647D4FDA0F}"/>
              </a:ext>
            </a:extLst>
          </p:cNvPr>
          <p:cNvSpPr txBox="1"/>
          <p:nvPr/>
        </p:nvSpPr>
        <p:spPr>
          <a:xfrm>
            <a:off x="4645891" y="526473"/>
            <a:ext cx="7065818" cy="5386090"/>
          </a:xfrm>
          <a:prstGeom prst="rect">
            <a:avLst/>
          </a:prstGeom>
          <a:noFill/>
        </p:spPr>
        <p:txBody>
          <a:bodyPr wrap="square">
            <a:spAutoFit/>
          </a:bodyPr>
          <a:lstStyle/>
          <a:p>
            <a:pPr algn="l"/>
            <a:r>
              <a:rPr lang="nb-NO" sz="4000" b="1" dirty="0"/>
              <a:t>Oktober 2011 – Retorikken</a:t>
            </a:r>
          </a:p>
          <a:p>
            <a:pPr algn="l"/>
            <a:endParaRPr lang="nb-NO" sz="2400" b="1" dirty="0"/>
          </a:p>
          <a:p>
            <a:pPr algn="l"/>
            <a:r>
              <a:rPr lang="nb-NO" sz="4000" b="1" u="none" strike="noStrike" baseline="0" dirty="0"/>
              <a:t>Forord </a:t>
            </a:r>
          </a:p>
          <a:p>
            <a:pPr algn="l"/>
            <a:r>
              <a:rPr lang="nb-NO" sz="4000" u="none" strike="noStrike" baseline="0" dirty="0"/>
              <a:t>Denne rapporten fokuserer på asylsøkeres rett til å ta arbeid og konsekvenser av innstrammingen i ID-kravet på ankomsttallene, returer og uttransporteringsarbeidet…</a:t>
            </a:r>
          </a:p>
        </p:txBody>
      </p:sp>
      <p:pic>
        <p:nvPicPr>
          <p:cNvPr id="3" name="Bilde 2">
            <a:extLst>
              <a:ext uri="{FF2B5EF4-FFF2-40B4-BE49-F238E27FC236}">
                <a16:creationId xmlns:a16="http://schemas.microsoft.com/office/drawing/2014/main" id="{DF5860B5-D1E1-BA68-51E1-C4F7C30724B8}"/>
              </a:ext>
            </a:extLst>
          </p:cNvPr>
          <p:cNvPicPr>
            <a:picLocks noChangeAspect="1"/>
          </p:cNvPicPr>
          <p:nvPr/>
        </p:nvPicPr>
        <p:blipFill>
          <a:blip r:embed="rId2"/>
          <a:stretch>
            <a:fillRect/>
          </a:stretch>
        </p:blipFill>
        <p:spPr>
          <a:xfrm>
            <a:off x="151907" y="526473"/>
            <a:ext cx="3958448" cy="5597236"/>
          </a:xfrm>
          <a:prstGeom prst="rect">
            <a:avLst/>
          </a:prstGeom>
        </p:spPr>
      </p:pic>
      <p:pic>
        <p:nvPicPr>
          <p:cNvPr id="2" name="Bilde 1">
            <a:extLst>
              <a:ext uri="{FF2B5EF4-FFF2-40B4-BE49-F238E27FC236}">
                <a16:creationId xmlns:a16="http://schemas.microsoft.com/office/drawing/2014/main" id="{E4E6F3ED-5AF3-B423-9C1C-59E883CF6846}"/>
              </a:ext>
            </a:extLst>
          </p:cNvPr>
          <p:cNvPicPr>
            <a:picLocks noChangeAspect="1"/>
          </p:cNvPicPr>
          <p:nvPr/>
        </p:nvPicPr>
        <p:blipFill>
          <a:blip r:embed="rId3"/>
          <a:stretch>
            <a:fillRect/>
          </a:stretch>
        </p:blipFill>
        <p:spPr>
          <a:xfrm>
            <a:off x="9476147" y="5964770"/>
            <a:ext cx="2715853" cy="893230"/>
          </a:xfrm>
          <a:prstGeom prst="rect">
            <a:avLst/>
          </a:prstGeom>
        </p:spPr>
      </p:pic>
    </p:spTree>
    <p:extLst>
      <p:ext uri="{BB962C8B-B14F-4D97-AF65-F5344CB8AC3E}">
        <p14:creationId xmlns:p14="http://schemas.microsoft.com/office/powerpoint/2010/main" val="1522807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 name="TekstSylinder 11">
            <a:extLst>
              <a:ext uri="{FF2B5EF4-FFF2-40B4-BE49-F238E27FC236}">
                <a16:creationId xmlns:a16="http://schemas.microsoft.com/office/drawing/2014/main" id="{51C00B5B-D63E-AFC5-B771-D6647D4FDA0F}"/>
              </a:ext>
            </a:extLst>
          </p:cNvPr>
          <p:cNvSpPr txBox="1"/>
          <p:nvPr/>
        </p:nvSpPr>
        <p:spPr>
          <a:xfrm>
            <a:off x="4645891" y="526473"/>
            <a:ext cx="7065818" cy="5016758"/>
          </a:xfrm>
          <a:prstGeom prst="rect">
            <a:avLst/>
          </a:prstGeom>
          <a:noFill/>
        </p:spPr>
        <p:txBody>
          <a:bodyPr wrap="square">
            <a:spAutoFit/>
          </a:bodyPr>
          <a:lstStyle/>
          <a:p>
            <a:pPr algn="l"/>
            <a:r>
              <a:rPr lang="nb-NO" sz="4000" b="1" dirty="0"/>
              <a:t>Oktober 2011 – Retorikken</a:t>
            </a:r>
          </a:p>
          <a:p>
            <a:pPr algn="l"/>
            <a:endParaRPr lang="nb-NO" sz="4000" b="1" dirty="0"/>
          </a:p>
          <a:p>
            <a:pPr algn="l"/>
            <a:r>
              <a:rPr lang="nb-NO" sz="4000" b="1" u="none" strike="noStrike" baseline="0" dirty="0"/>
              <a:t>Sammendrag 1/3</a:t>
            </a:r>
          </a:p>
          <a:p>
            <a:pPr algn="l"/>
            <a:r>
              <a:rPr lang="nb-NO" sz="4000" u="none" strike="noStrike" baseline="0" dirty="0"/>
              <a:t>Våre data indikerer at innstrammingen i ID-kravet har ført til at klart færre asylsøkere innvilges midlertidig arbeidstillatelse….</a:t>
            </a:r>
          </a:p>
        </p:txBody>
      </p:sp>
      <p:pic>
        <p:nvPicPr>
          <p:cNvPr id="3" name="Bilde 2">
            <a:extLst>
              <a:ext uri="{FF2B5EF4-FFF2-40B4-BE49-F238E27FC236}">
                <a16:creationId xmlns:a16="http://schemas.microsoft.com/office/drawing/2014/main" id="{DF5860B5-D1E1-BA68-51E1-C4F7C30724B8}"/>
              </a:ext>
            </a:extLst>
          </p:cNvPr>
          <p:cNvPicPr>
            <a:picLocks noChangeAspect="1"/>
          </p:cNvPicPr>
          <p:nvPr/>
        </p:nvPicPr>
        <p:blipFill>
          <a:blip r:embed="rId2"/>
          <a:stretch>
            <a:fillRect/>
          </a:stretch>
        </p:blipFill>
        <p:spPr>
          <a:xfrm>
            <a:off x="151907" y="526473"/>
            <a:ext cx="3958448" cy="5597236"/>
          </a:xfrm>
          <a:prstGeom prst="rect">
            <a:avLst/>
          </a:prstGeom>
        </p:spPr>
      </p:pic>
      <p:pic>
        <p:nvPicPr>
          <p:cNvPr id="2" name="Bilde 1">
            <a:extLst>
              <a:ext uri="{FF2B5EF4-FFF2-40B4-BE49-F238E27FC236}">
                <a16:creationId xmlns:a16="http://schemas.microsoft.com/office/drawing/2014/main" id="{42EFBE55-28B3-6E8F-0DE4-B415C7972E38}"/>
              </a:ext>
            </a:extLst>
          </p:cNvPr>
          <p:cNvPicPr>
            <a:picLocks noChangeAspect="1"/>
          </p:cNvPicPr>
          <p:nvPr/>
        </p:nvPicPr>
        <p:blipFill>
          <a:blip r:embed="rId3"/>
          <a:stretch>
            <a:fillRect/>
          </a:stretch>
        </p:blipFill>
        <p:spPr>
          <a:xfrm>
            <a:off x="9476147" y="5964770"/>
            <a:ext cx="2715853" cy="893230"/>
          </a:xfrm>
          <a:prstGeom prst="rect">
            <a:avLst/>
          </a:prstGeom>
        </p:spPr>
      </p:pic>
    </p:spTree>
    <p:extLst>
      <p:ext uri="{BB962C8B-B14F-4D97-AF65-F5344CB8AC3E}">
        <p14:creationId xmlns:p14="http://schemas.microsoft.com/office/powerpoint/2010/main" val="15969187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 name="TekstSylinder 11">
            <a:extLst>
              <a:ext uri="{FF2B5EF4-FFF2-40B4-BE49-F238E27FC236}">
                <a16:creationId xmlns:a16="http://schemas.microsoft.com/office/drawing/2014/main" id="{51C00B5B-D63E-AFC5-B771-D6647D4FDA0F}"/>
              </a:ext>
            </a:extLst>
          </p:cNvPr>
          <p:cNvSpPr txBox="1"/>
          <p:nvPr/>
        </p:nvSpPr>
        <p:spPr>
          <a:xfrm>
            <a:off x="4645891" y="526473"/>
            <a:ext cx="7065818" cy="4401205"/>
          </a:xfrm>
          <a:prstGeom prst="rect">
            <a:avLst/>
          </a:prstGeom>
          <a:noFill/>
        </p:spPr>
        <p:txBody>
          <a:bodyPr wrap="square">
            <a:spAutoFit/>
          </a:bodyPr>
          <a:lstStyle/>
          <a:p>
            <a:pPr algn="l"/>
            <a:r>
              <a:rPr lang="nb-NO" sz="4000" b="1" dirty="0"/>
              <a:t>Oktober 2011 – Retorikken</a:t>
            </a:r>
          </a:p>
          <a:p>
            <a:pPr algn="l"/>
            <a:endParaRPr lang="nb-NO" sz="4000" b="1" dirty="0"/>
          </a:p>
          <a:p>
            <a:pPr algn="l"/>
            <a:r>
              <a:rPr lang="nb-NO" sz="4000" b="1" u="none" strike="noStrike" baseline="0" dirty="0"/>
              <a:t>Sammendrag 2/3</a:t>
            </a:r>
          </a:p>
          <a:p>
            <a:pPr algn="l"/>
            <a:r>
              <a:rPr lang="nb-NO" sz="4000" dirty="0"/>
              <a:t>Innstrammingen har ikke ført til at flere realitetsbehandlede asylsøkere dokumenterer sin identitet….</a:t>
            </a:r>
          </a:p>
        </p:txBody>
      </p:sp>
      <p:pic>
        <p:nvPicPr>
          <p:cNvPr id="3" name="Bilde 2">
            <a:extLst>
              <a:ext uri="{FF2B5EF4-FFF2-40B4-BE49-F238E27FC236}">
                <a16:creationId xmlns:a16="http://schemas.microsoft.com/office/drawing/2014/main" id="{DF5860B5-D1E1-BA68-51E1-C4F7C30724B8}"/>
              </a:ext>
            </a:extLst>
          </p:cNvPr>
          <p:cNvPicPr>
            <a:picLocks noChangeAspect="1"/>
          </p:cNvPicPr>
          <p:nvPr/>
        </p:nvPicPr>
        <p:blipFill>
          <a:blip r:embed="rId2"/>
          <a:stretch>
            <a:fillRect/>
          </a:stretch>
        </p:blipFill>
        <p:spPr>
          <a:xfrm>
            <a:off x="151907" y="526473"/>
            <a:ext cx="3958448" cy="5597236"/>
          </a:xfrm>
          <a:prstGeom prst="rect">
            <a:avLst/>
          </a:prstGeom>
        </p:spPr>
      </p:pic>
      <p:pic>
        <p:nvPicPr>
          <p:cNvPr id="2" name="Bilde 1">
            <a:extLst>
              <a:ext uri="{FF2B5EF4-FFF2-40B4-BE49-F238E27FC236}">
                <a16:creationId xmlns:a16="http://schemas.microsoft.com/office/drawing/2014/main" id="{DD19F2CE-1B16-2380-943A-D63F30E49B96}"/>
              </a:ext>
            </a:extLst>
          </p:cNvPr>
          <p:cNvPicPr>
            <a:picLocks noChangeAspect="1"/>
          </p:cNvPicPr>
          <p:nvPr/>
        </p:nvPicPr>
        <p:blipFill>
          <a:blip r:embed="rId3"/>
          <a:stretch>
            <a:fillRect/>
          </a:stretch>
        </p:blipFill>
        <p:spPr>
          <a:xfrm>
            <a:off x="9476147" y="5964770"/>
            <a:ext cx="2715853" cy="893230"/>
          </a:xfrm>
          <a:prstGeom prst="rect">
            <a:avLst/>
          </a:prstGeom>
        </p:spPr>
      </p:pic>
    </p:spTree>
    <p:extLst>
      <p:ext uri="{BB962C8B-B14F-4D97-AF65-F5344CB8AC3E}">
        <p14:creationId xmlns:p14="http://schemas.microsoft.com/office/powerpoint/2010/main" val="9444862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 name="TekstSylinder 11">
            <a:extLst>
              <a:ext uri="{FF2B5EF4-FFF2-40B4-BE49-F238E27FC236}">
                <a16:creationId xmlns:a16="http://schemas.microsoft.com/office/drawing/2014/main" id="{51C00B5B-D63E-AFC5-B771-D6647D4FDA0F}"/>
              </a:ext>
            </a:extLst>
          </p:cNvPr>
          <p:cNvSpPr txBox="1"/>
          <p:nvPr/>
        </p:nvSpPr>
        <p:spPr>
          <a:xfrm>
            <a:off x="4645891" y="526473"/>
            <a:ext cx="7065818" cy="5632311"/>
          </a:xfrm>
          <a:prstGeom prst="rect">
            <a:avLst/>
          </a:prstGeom>
          <a:noFill/>
        </p:spPr>
        <p:txBody>
          <a:bodyPr wrap="square">
            <a:spAutoFit/>
          </a:bodyPr>
          <a:lstStyle/>
          <a:p>
            <a:pPr algn="l"/>
            <a:r>
              <a:rPr lang="nb-NO" sz="4000" b="1" dirty="0"/>
              <a:t>Oktober 2011 – Retorikken</a:t>
            </a:r>
          </a:p>
          <a:p>
            <a:pPr algn="l"/>
            <a:endParaRPr lang="nb-NO" sz="4000" b="1" dirty="0"/>
          </a:p>
          <a:p>
            <a:r>
              <a:rPr lang="nb-NO" sz="4000" b="1" u="none" strike="noStrike" baseline="0" dirty="0"/>
              <a:t>Sammendrag 2/3</a:t>
            </a:r>
          </a:p>
          <a:p>
            <a:pPr algn="l"/>
            <a:r>
              <a:rPr lang="nb-NO" sz="4000" dirty="0"/>
              <a:t>Det er videre lite som tyder på at variasjoner i asylsøkertilstrømmingen påvirkes av innstrammingen i dokumentasjonskravet….</a:t>
            </a:r>
          </a:p>
          <a:p>
            <a:pPr algn="l"/>
            <a:endParaRPr lang="nb-NO" sz="4000" u="none" strike="noStrike" baseline="0" dirty="0"/>
          </a:p>
        </p:txBody>
      </p:sp>
      <p:pic>
        <p:nvPicPr>
          <p:cNvPr id="3" name="Bilde 2">
            <a:extLst>
              <a:ext uri="{FF2B5EF4-FFF2-40B4-BE49-F238E27FC236}">
                <a16:creationId xmlns:a16="http://schemas.microsoft.com/office/drawing/2014/main" id="{DF5860B5-D1E1-BA68-51E1-C4F7C30724B8}"/>
              </a:ext>
            </a:extLst>
          </p:cNvPr>
          <p:cNvPicPr>
            <a:picLocks noChangeAspect="1"/>
          </p:cNvPicPr>
          <p:nvPr/>
        </p:nvPicPr>
        <p:blipFill>
          <a:blip r:embed="rId2"/>
          <a:stretch>
            <a:fillRect/>
          </a:stretch>
        </p:blipFill>
        <p:spPr>
          <a:xfrm>
            <a:off x="151907" y="526473"/>
            <a:ext cx="3958448" cy="5597236"/>
          </a:xfrm>
          <a:prstGeom prst="rect">
            <a:avLst/>
          </a:prstGeom>
        </p:spPr>
      </p:pic>
      <p:pic>
        <p:nvPicPr>
          <p:cNvPr id="2" name="Bilde 1">
            <a:extLst>
              <a:ext uri="{FF2B5EF4-FFF2-40B4-BE49-F238E27FC236}">
                <a16:creationId xmlns:a16="http://schemas.microsoft.com/office/drawing/2014/main" id="{7CFA763A-77C2-A7E3-4C30-7B5D141665A5}"/>
              </a:ext>
            </a:extLst>
          </p:cNvPr>
          <p:cNvPicPr>
            <a:picLocks noChangeAspect="1"/>
          </p:cNvPicPr>
          <p:nvPr/>
        </p:nvPicPr>
        <p:blipFill>
          <a:blip r:embed="rId3"/>
          <a:stretch>
            <a:fillRect/>
          </a:stretch>
        </p:blipFill>
        <p:spPr>
          <a:xfrm>
            <a:off x="9476147" y="5964770"/>
            <a:ext cx="2715853" cy="893230"/>
          </a:xfrm>
          <a:prstGeom prst="rect">
            <a:avLst/>
          </a:prstGeom>
        </p:spPr>
      </p:pic>
    </p:spTree>
    <p:extLst>
      <p:ext uri="{BB962C8B-B14F-4D97-AF65-F5344CB8AC3E}">
        <p14:creationId xmlns:p14="http://schemas.microsoft.com/office/powerpoint/2010/main" val="42114898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63BF21D-DB2F-4476-17F1-012CF2148686}"/>
              </a:ext>
            </a:extLst>
          </p:cNvPr>
          <p:cNvSpPr>
            <a:spLocks noGrp="1"/>
          </p:cNvSpPr>
          <p:nvPr>
            <p:ph type="title"/>
          </p:nvPr>
        </p:nvSpPr>
        <p:spPr/>
        <p:txBody>
          <a:bodyPr/>
          <a:lstStyle/>
          <a:p>
            <a:r>
              <a:rPr lang="nb-NO" dirty="0"/>
              <a:t>Stavanger Aftenblad 8. september 2011</a:t>
            </a:r>
          </a:p>
        </p:txBody>
      </p:sp>
      <p:pic>
        <p:nvPicPr>
          <p:cNvPr id="5" name="Plassholder for innhold 4">
            <a:extLst>
              <a:ext uri="{FF2B5EF4-FFF2-40B4-BE49-F238E27FC236}">
                <a16:creationId xmlns:a16="http://schemas.microsoft.com/office/drawing/2014/main" id="{6E1C8572-8588-F023-25EB-5C991AFEB032}"/>
              </a:ext>
            </a:extLst>
          </p:cNvPr>
          <p:cNvPicPr>
            <a:picLocks noGrp="1" noChangeAspect="1"/>
          </p:cNvPicPr>
          <p:nvPr>
            <p:ph idx="1"/>
          </p:nvPr>
        </p:nvPicPr>
        <p:blipFill>
          <a:blip r:embed="rId2"/>
          <a:stretch>
            <a:fillRect/>
          </a:stretch>
        </p:blipFill>
        <p:spPr>
          <a:xfrm>
            <a:off x="513600" y="1335024"/>
            <a:ext cx="3311037" cy="5033963"/>
          </a:xfrm>
        </p:spPr>
      </p:pic>
      <p:sp>
        <p:nvSpPr>
          <p:cNvPr id="6" name="TekstSylinder 5">
            <a:extLst>
              <a:ext uri="{FF2B5EF4-FFF2-40B4-BE49-F238E27FC236}">
                <a16:creationId xmlns:a16="http://schemas.microsoft.com/office/drawing/2014/main" id="{A3B9BC64-A494-592E-CDD2-235B549A6AD5}"/>
              </a:ext>
            </a:extLst>
          </p:cNvPr>
          <p:cNvSpPr txBox="1"/>
          <p:nvPr/>
        </p:nvSpPr>
        <p:spPr>
          <a:xfrm>
            <a:off x="4389120" y="1523873"/>
            <a:ext cx="7178040" cy="4524315"/>
          </a:xfrm>
          <a:prstGeom prst="rect">
            <a:avLst/>
          </a:prstGeom>
          <a:noFill/>
        </p:spPr>
        <p:txBody>
          <a:bodyPr wrap="square" rtlCol="0">
            <a:spAutoFit/>
          </a:bodyPr>
          <a:lstStyle/>
          <a:p>
            <a:r>
              <a:rPr lang="nb-NO" dirty="0">
                <a:highlight>
                  <a:srgbClr val="FFFF00"/>
                </a:highlight>
              </a:rPr>
              <a:t>I går møtte noen av Stavangers politikere en gruppe de ofte snakker om, men sjeldent snakker med. Antakelig var det for de aller fleste et</a:t>
            </a:r>
          </a:p>
          <a:p>
            <a:r>
              <a:rPr lang="nb-NO" dirty="0">
                <a:highlight>
                  <a:srgbClr val="FFFF00"/>
                </a:highlight>
              </a:rPr>
              <a:t>første møte med mennesker som gjerne omtales som «papirløse»,</a:t>
            </a:r>
          </a:p>
          <a:p>
            <a:r>
              <a:rPr lang="nb-NO" dirty="0">
                <a:highlight>
                  <a:srgbClr val="FFFF00"/>
                </a:highlight>
              </a:rPr>
              <a:t>noen ganger som «ureturnerbare asylsøkere», men oftest som</a:t>
            </a:r>
          </a:p>
          <a:p>
            <a:r>
              <a:rPr lang="nb-NO" dirty="0">
                <a:highlight>
                  <a:srgbClr val="FFFF00"/>
                </a:highlight>
              </a:rPr>
              <a:t>«ulovlige innvandrere».</a:t>
            </a:r>
          </a:p>
          <a:p>
            <a:endParaRPr lang="nb-NO" dirty="0"/>
          </a:p>
          <a:p>
            <a:r>
              <a:rPr lang="nb-NO" dirty="0"/>
              <a:t>Det siste er et snedig begrep. Ved å bruke ulovlig-stempelet fraskriver Makten seg ansvar. Har du som flyktning fått avslag på søknaden om beskyttelse i Norge, har du plikt til å dra tilbake til landet du flyktet fra.</a:t>
            </a:r>
          </a:p>
          <a:p>
            <a:endParaRPr lang="nb-NO" dirty="0"/>
          </a:p>
          <a:p>
            <a:r>
              <a:rPr lang="nb-NO" dirty="0"/>
              <a:t>Det skulle bare mangle? Tja, det er ikke alltid så enkelt. </a:t>
            </a:r>
          </a:p>
          <a:p>
            <a:endParaRPr lang="nb-NO" dirty="0"/>
          </a:p>
          <a:p>
            <a:r>
              <a:rPr lang="nb-NO" dirty="0">
                <a:highlight>
                  <a:srgbClr val="FFFF00"/>
                </a:highlight>
              </a:rPr>
              <a:t>Bak begrepene papirløs og ulovlig finnes enkeltmennesker med enkelthistorier. Også norske myndigheter har spilt ulike roller i disse menneskenes liv. I mange av sakene har nettopp norske myndigheter sin store del av ansvaret for en håpløs situasjon.</a:t>
            </a:r>
          </a:p>
        </p:txBody>
      </p:sp>
      <p:pic>
        <p:nvPicPr>
          <p:cNvPr id="3" name="Bilde 2">
            <a:extLst>
              <a:ext uri="{FF2B5EF4-FFF2-40B4-BE49-F238E27FC236}">
                <a16:creationId xmlns:a16="http://schemas.microsoft.com/office/drawing/2014/main" id="{E2EE8D5E-AB51-7B48-790E-5305D2D26A5C}"/>
              </a:ext>
            </a:extLst>
          </p:cNvPr>
          <p:cNvPicPr>
            <a:picLocks noChangeAspect="1"/>
          </p:cNvPicPr>
          <p:nvPr/>
        </p:nvPicPr>
        <p:blipFill>
          <a:blip r:embed="rId3"/>
          <a:stretch>
            <a:fillRect/>
          </a:stretch>
        </p:blipFill>
        <p:spPr>
          <a:xfrm>
            <a:off x="9476147" y="5964770"/>
            <a:ext cx="2715853" cy="893230"/>
          </a:xfrm>
          <a:prstGeom prst="rect">
            <a:avLst/>
          </a:prstGeom>
        </p:spPr>
      </p:pic>
    </p:spTree>
    <p:extLst>
      <p:ext uri="{BB962C8B-B14F-4D97-AF65-F5344CB8AC3E}">
        <p14:creationId xmlns:p14="http://schemas.microsoft.com/office/powerpoint/2010/main" val="27382108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63BF21D-DB2F-4476-17F1-012CF2148686}"/>
              </a:ext>
            </a:extLst>
          </p:cNvPr>
          <p:cNvSpPr>
            <a:spLocks noGrp="1"/>
          </p:cNvSpPr>
          <p:nvPr>
            <p:ph type="title"/>
          </p:nvPr>
        </p:nvSpPr>
        <p:spPr>
          <a:xfrm>
            <a:off x="838200" y="106652"/>
            <a:ext cx="10515600" cy="1325563"/>
          </a:xfrm>
        </p:spPr>
        <p:txBody>
          <a:bodyPr/>
          <a:lstStyle/>
          <a:p>
            <a:r>
              <a:rPr lang="nb-NO" dirty="0"/>
              <a:t>Stavanger Aftenblad 8. september 2011</a:t>
            </a:r>
          </a:p>
        </p:txBody>
      </p:sp>
      <p:pic>
        <p:nvPicPr>
          <p:cNvPr id="5" name="Plassholder for innhold 4">
            <a:extLst>
              <a:ext uri="{FF2B5EF4-FFF2-40B4-BE49-F238E27FC236}">
                <a16:creationId xmlns:a16="http://schemas.microsoft.com/office/drawing/2014/main" id="{6E1C8572-8588-F023-25EB-5C991AFEB032}"/>
              </a:ext>
            </a:extLst>
          </p:cNvPr>
          <p:cNvPicPr>
            <a:picLocks noGrp="1" noChangeAspect="1"/>
          </p:cNvPicPr>
          <p:nvPr>
            <p:ph idx="1"/>
          </p:nvPr>
        </p:nvPicPr>
        <p:blipFill>
          <a:blip r:embed="rId2"/>
          <a:stretch>
            <a:fillRect/>
          </a:stretch>
        </p:blipFill>
        <p:spPr>
          <a:xfrm>
            <a:off x="513600" y="1380448"/>
            <a:ext cx="3281160" cy="4988540"/>
          </a:xfrm>
        </p:spPr>
      </p:pic>
      <p:sp>
        <p:nvSpPr>
          <p:cNvPr id="6" name="TekstSylinder 5">
            <a:extLst>
              <a:ext uri="{FF2B5EF4-FFF2-40B4-BE49-F238E27FC236}">
                <a16:creationId xmlns:a16="http://schemas.microsoft.com/office/drawing/2014/main" id="{A3B9BC64-A494-592E-CDD2-235B549A6AD5}"/>
              </a:ext>
            </a:extLst>
          </p:cNvPr>
          <p:cNvSpPr txBox="1"/>
          <p:nvPr/>
        </p:nvSpPr>
        <p:spPr>
          <a:xfrm>
            <a:off x="4500360" y="1165087"/>
            <a:ext cx="7178040" cy="5078313"/>
          </a:xfrm>
          <a:prstGeom prst="rect">
            <a:avLst/>
          </a:prstGeom>
          <a:noFill/>
        </p:spPr>
        <p:txBody>
          <a:bodyPr wrap="square" rtlCol="0">
            <a:spAutoFit/>
          </a:bodyPr>
          <a:lstStyle/>
          <a:p>
            <a:r>
              <a:rPr lang="nb-NO" dirty="0"/>
              <a:t>Et sted mellom femti og seksti kvinner og menn, og et ukjent antall barn, fra Etiopia og Eritrea har bodd i Rogaland i opp til 15 år uten endelig oppholdstillatelse. De har utmerket seg ved høy arbeidsdeltakelse og stor vilje til å tilpasse seg det norske samfunnet.</a:t>
            </a:r>
          </a:p>
          <a:p>
            <a:r>
              <a:rPr lang="nb-NO" dirty="0"/>
              <a:t>Norske myndigheter har hvert år skaffet dem skattekort.</a:t>
            </a:r>
          </a:p>
          <a:p>
            <a:endParaRPr lang="nb-NO" dirty="0"/>
          </a:p>
          <a:p>
            <a:r>
              <a:rPr lang="nb-NO" dirty="0"/>
              <a:t>Dette har Utlendingsdirektoratet visst, dette har Justisdepartementet</a:t>
            </a:r>
          </a:p>
          <a:p>
            <a:r>
              <a:rPr lang="nb-NO" dirty="0"/>
              <a:t>visst, dette har regjeringspolitikerne med ansvar for ulike deler av asyl- og innvandringspolitikken visst. De har latt mennesker stifte familie, få barn, knytte bånd til nærmiljø og arbeidsliv uten samtidig sørge for å</a:t>
            </a:r>
          </a:p>
          <a:p>
            <a:r>
              <a:rPr lang="nb-NO" dirty="0"/>
              <a:t>regularisere situasjonen deres.</a:t>
            </a:r>
          </a:p>
          <a:p>
            <a:endParaRPr lang="nb-NO" dirty="0"/>
          </a:p>
          <a:p>
            <a:r>
              <a:rPr lang="nb-NO" dirty="0">
                <a:highlight>
                  <a:srgbClr val="FFFF00"/>
                </a:highlight>
              </a:rPr>
              <a:t>Fra årsskiftet var det slutt. Bokstavelig talt over natten strammet regjeringen inn muligheten denne gruppen har til å forsørge seg og sine. Skattekontorene over hele landet har fått klar melding: Flyktninger som ikke kan dokumentere arbeidstillatelse skal ikke lenger få skattekort. De har heller ikke rett til sosialstønad eller til de samme helsetjenestene som du og jeg.</a:t>
            </a:r>
          </a:p>
        </p:txBody>
      </p:sp>
      <p:pic>
        <p:nvPicPr>
          <p:cNvPr id="3" name="Bilde 2">
            <a:extLst>
              <a:ext uri="{FF2B5EF4-FFF2-40B4-BE49-F238E27FC236}">
                <a16:creationId xmlns:a16="http://schemas.microsoft.com/office/drawing/2014/main" id="{A9976E75-A2C0-BAE9-5A8C-B845182AAB8B}"/>
              </a:ext>
            </a:extLst>
          </p:cNvPr>
          <p:cNvPicPr>
            <a:picLocks noChangeAspect="1"/>
          </p:cNvPicPr>
          <p:nvPr/>
        </p:nvPicPr>
        <p:blipFill>
          <a:blip r:embed="rId3"/>
          <a:stretch>
            <a:fillRect/>
          </a:stretch>
        </p:blipFill>
        <p:spPr>
          <a:xfrm>
            <a:off x="9476147" y="5964770"/>
            <a:ext cx="2715853" cy="893230"/>
          </a:xfrm>
          <a:prstGeom prst="rect">
            <a:avLst/>
          </a:prstGeom>
        </p:spPr>
      </p:pic>
    </p:spTree>
    <p:extLst>
      <p:ext uri="{BB962C8B-B14F-4D97-AF65-F5344CB8AC3E}">
        <p14:creationId xmlns:p14="http://schemas.microsoft.com/office/powerpoint/2010/main" val="39658122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63BF21D-DB2F-4476-17F1-012CF2148686}"/>
              </a:ext>
            </a:extLst>
          </p:cNvPr>
          <p:cNvSpPr>
            <a:spLocks noGrp="1"/>
          </p:cNvSpPr>
          <p:nvPr>
            <p:ph type="title"/>
          </p:nvPr>
        </p:nvSpPr>
        <p:spPr/>
        <p:txBody>
          <a:bodyPr/>
          <a:lstStyle/>
          <a:p>
            <a:r>
              <a:rPr lang="nb-NO" dirty="0"/>
              <a:t>Stavanger Aftenblad 8. september 2011</a:t>
            </a:r>
          </a:p>
        </p:txBody>
      </p:sp>
      <p:pic>
        <p:nvPicPr>
          <p:cNvPr id="5" name="Plassholder for innhold 4">
            <a:extLst>
              <a:ext uri="{FF2B5EF4-FFF2-40B4-BE49-F238E27FC236}">
                <a16:creationId xmlns:a16="http://schemas.microsoft.com/office/drawing/2014/main" id="{6E1C8572-8588-F023-25EB-5C991AFEB032}"/>
              </a:ext>
            </a:extLst>
          </p:cNvPr>
          <p:cNvPicPr>
            <a:picLocks noGrp="1" noChangeAspect="1"/>
          </p:cNvPicPr>
          <p:nvPr>
            <p:ph idx="1"/>
          </p:nvPr>
        </p:nvPicPr>
        <p:blipFill>
          <a:blip r:embed="rId2"/>
          <a:stretch>
            <a:fillRect/>
          </a:stretch>
        </p:blipFill>
        <p:spPr>
          <a:xfrm>
            <a:off x="513600" y="1310936"/>
            <a:ext cx="3326880" cy="5058051"/>
          </a:xfrm>
        </p:spPr>
      </p:pic>
      <p:sp>
        <p:nvSpPr>
          <p:cNvPr id="6" name="TekstSylinder 5">
            <a:extLst>
              <a:ext uri="{FF2B5EF4-FFF2-40B4-BE49-F238E27FC236}">
                <a16:creationId xmlns:a16="http://schemas.microsoft.com/office/drawing/2014/main" id="{A3B9BC64-A494-592E-CDD2-235B549A6AD5}"/>
              </a:ext>
            </a:extLst>
          </p:cNvPr>
          <p:cNvSpPr txBox="1"/>
          <p:nvPr/>
        </p:nvSpPr>
        <p:spPr>
          <a:xfrm>
            <a:off x="4599432" y="1377569"/>
            <a:ext cx="7178040" cy="3970318"/>
          </a:xfrm>
          <a:prstGeom prst="rect">
            <a:avLst/>
          </a:prstGeom>
          <a:noFill/>
        </p:spPr>
        <p:txBody>
          <a:bodyPr wrap="square" rtlCol="0">
            <a:spAutoFit/>
          </a:bodyPr>
          <a:lstStyle/>
          <a:p>
            <a:r>
              <a:rPr lang="nb-NO" dirty="0"/>
              <a:t>Samtidig unnlater de samme myndighetene å ta den neste logiske konsekvensen av en slik politikk: Sørge for at denne  gruppen kan reise tilbake til hjemlandet sitt.</a:t>
            </a:r>
          </a:p>
          <a:p>
            <a:endParaRPr lang="nb-NO" dirty="0"/>
          </a:p>
          <a:p>
            <a:r>
              <a:rPr lang="nb-NO" dirty="0"/>
              <a:t>I likhet med noen få andre </a:t>
            </a:r>
            <a:r>
              <a:rPr lang="nb-NO" dirty="0" err="1"/>
              <a:t>andre</a:t>
            </a:r>
            <a:r>
              <a:rPr lang="nb-NO" dirty="0"/>
              <a:t> land som Norges såkalte papirløse eller ulovlige kommer fra, vil verken Etiopia eller Eritrea ta i mot landsmenn som sendes tilbake med tvang. Norge har forhandlet</a:t>
            </a:r>
          </a:p>
          <a:p>
            <a:r>
              <a:rPr lang="nb-NO" dirty="0"/>
              <a:t>og forhandlet med myndighetene i disse landene, uten å makte å få på plass en returavtale.</a:t>
            </a:r>
          </a:p>
          <a:p>
            <a:endParaRPr lang="nb-NO" dirty="0"/>
          </a:p>
          <a:p>
            <a:r>
              <a:rPr lang="nb-NO" dirty="0">
                <a:highlight>
                  <a:srgbClr val="FFFF00"/>
                </a:highlight>
              </a:rPr>
              <a:t>Frivillig retur er for de aller fleste i denne gruppen helt uaktuelt. Frykten for et stadig råere og mer undertrykkende regime både i Eritrea og Etiopia er så sterk at en tilværelse uten bolig, inntekt, sosialhjelp, mat, helsestell osv. i Norge oppleves som et mer tålelig onde.</a:t>
            </a:r>
          </a:p>
        </p:txBody>
      </p:sp>
      <p:pic>
        <p:nvPicPr>
          <p:cNvPr id="3" name="Bilde 2">
            <a:extLst>
              <a:ext uri="{FF2B5EF4-FFF2-40B4-BE49-F238E27FC236}">
                <a16:creationId xmlns:a16="http://schemas.microsoft.com/office/drawing/2014/main" id="{2F28A0DF-07A9-0A23-3904-9A6445510FC4}"/>
              </a:ext>
            </a:extLst>
          </p:cNvPr>
          <p:cNvPicPr>
            <a:picLocks noChangeAspect="1"/>
          </p:cNvPicPr>
          <p:nvPr/>
        </p:nvPicPr>
        <p:blipFill>
          <a:blip r:embed="rId3"/>
          <a:stretch>
            <a:fillRect/>
          </a:stretch>
        </p:blipFill>
        <p:spPr>
          <a:xfrm>
            <a:off x="9476147" y="5964770"/>
            <a:ext cx="2715853" cy="893230"/>
          </a:xfrm>
          <a:prstGeom prst="rect">
            <a:avLst/>
          </a:prstGeom>
        </p:spPr>
      </p:pic>
    </p:spTree>
    <p:extLst>
      <p:ext uri="{BB962C8B-B14F-4D97-AF65-F5344CB8AC3E}">
        <p14:creationId xmlns:p14="http://schemas.microsoft.com/office/powerpoint/2010/main" val="34576692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63BF21D-DB2F-4476-17F1-012CF2148686}"/>
              </a:ext>
            </a:extLst>
          </p:cNvPr>
          <p:cNvSpPr>
            <a:spLocks noGrp="1"/>
          </p:cNvSpPr>
          <p:nvPr>
            <p:ph type="title"/>
          </p:nvPr>
        </p:nvSpPr>
        <p:spPr/>
        <p:txBody>
          <a:bodyPr/>
          <a:lstStyle/>
          <a:p>
            <a:r>
              <a:rPr lang="nb-NO" dirty="0"/>
              <a:t>Stavanger Aftenblad 8. september 2011</a:t>
            </a:r>
          </a:p>
        </p:txBody>
      </p:sp>
      <p:pic>
        <p:nvPicPr>
          <p:cNvPr id="5" name="Plassholder for innhold 4">
            <a:extLst>
              <a:ext uri="{FF2B5EF4-FFF2-40B4-BE49-F238E27FC236}">
                <a16:creationId xmlns:a16="http://schemas.microsoft.com/office/drawing/2014/main" id="{6E1C8572-8588-F023-25EB-5C991AFEB032}"/>
              </a:ext>
            </a:extLst>
          </p:cNvPr>
          <p:cNvPicPr>
            <a:picLocks noGrp="1" noChangeAspect="1"/>
          </p:cNvPicPr>
          <p:nvPr>
            <p:ph idx="1"/>
          </p:nvPr>
        </p:nvPicPr>
        <p:blipFill>
          <a:blip r:embed="rId2"/>
          <a:stretch>
            <a:fillRect/>
          </a:stretch>
        </p:blipFill>
        <p:spPr>
          <a:xfrm>
            <a:off x="513600" y="1310936"/>
            <a:ext cx="3326880" cy="5058051"/>
          </a:xfrm>
        </p:spPr>
      </p:pic>
      <p:sp>
        <p:nvSpPr>
          <p:cNvPr id="6" name="TekstSylinder 5">
            <a:extLst>
              <a:ext uri="{FF2B5EF4-FFF2-40B4-BE49-F238E27FC236}">
                <a16:creationId xmlns:a16="http://schemas.microsoft.com/office/drawing/2014/main" id="{A3B9BC64-A494-592E-CDD2-235B549A6AD5}"/>
              </a:ext>
            </a:extLst>
          </p:cNvPr>
          <p:cNvSpPr txBox="1"/>
          <p:nvPr/>
        </p:nvSpPr>
        <p:spPr>
          <a:xfrm>
            <a:off x="4599432" y="1377569"/>
            <a:ext cx="7178040" cy="4524315"/>
          </a:xfrm>
          <a:prstGeom prst="rect">
            <a:avLst/>
          </a:prstGeom>
          <a:noFill/>
        </p:spPr>
        <p:txBody>
          <a:bodyPr wrap="square" rtlCol="0">
            <a:spAutoFit/>
          </a:bodyPr>
          <a:lstStyle/>
          <a:p>
            <a:r>
              <a:rPr lang="nb-NO" dirty="0"/>
              <a:t>Norske myndigheter kan argumentere i det uendelige om at det ikke er farlig å dra tilbake til disse landene. Den subjektive frykten den enkelte opplever er så sterkt at en stor gruppe mennesker er i ferd med å gå til grunne for øynene på myndighetene.</a:t>
            </a:r>
          </a:p>
          <a:p>
            <a:endParaRPr lang="nb-NO" dirty="0"/>
          </a:p>
          <a:p>
            <a:r>
              <a:rPr lang="nb-NO" dirty="0">
                <a:highlight>
                  <a:srgbClr val="FFFF00"/>
                </a:highlight>
              </a:rPr>
              <a:t>Det er hjerteskjærende å møte igjen noen av menneskene jeg møtte i januar. De var da fulle av pågangsmot og tro på at de skulle klare å overbevise myndighetene om at de er viktige bidragsytere til det norske samfunnet. Da jeg traff dem i går på et  møte med lokale politikere i regi av St. Petri menighet, var desperasjonen påtakelig. Politikerne fikk høre historiene om familier som er splittet: Mor og barn har opphold og bor alene i Rogaland, mens far har flyttet til asylmottak der han trolig må bo i mange, mange år.</a:t>
            </a:r>
          </a:p>
          <a:p>
            <a:endParaRPr lang="nb-NO" dirty="0">
              <a:highlight>
                <a:srgbClr val="FFFF00"/>
              </a:highlight>
            </a:endParaRPr>
          </a:p>
          <a:p>
            <a:r>
              <a:rPr lang="nb-NO" dirty="0">
                <a:highlight>
                  <a:srgbClr val="FFFF00"/>
                </a:highlight>
              </a:rPr>
              <a:t>Eller far og barn er alene hjemme, mens mor har dratt. Barns rett til en mor og en far gjelder med tydelighet ikke barn av «ulovlige».</a:t>
            </a:r>
          </a:p>
        </p:txBody>
      </p:sp>
      <p:pic>
        <p:nvPicPr>
          <p:cNvPr id="3" name="Bilde 2">
            <a:extLst>
              <a:ext uri="{FF2B5EF4-FFF2-40B4-BE49-F238E27FC236}">
                <a16:creationId xmlns:a16="http://schemas.microsoft.com/office/drawing/2014/main" id="{0A84468B-F82D-0992-F676-C75C47688FC9}"/>
              </a:ext>
            </a:extLst>
          </p:cNvPr>
          <p:cNvPicPr>
            <a:picLocks noChangeAspect="1"/>
          </p:cNvPicPr>
          <p:nvPr/>
        </p:nvPicPr>
        <p:blipFill>
          <a:blip r:embed="rId3"/>
          <a:stretch>
            <a:fillRect/>
          </a:stretch>
        </p:blipFill>
        <p:spPr>
          <a:xfrm>
            <a:off x="9476147" y="5964770"/>
            <a:ext cx="2715853" cy="893230"/>
          </a:xfrm>
          <a:prstGeom prst="rect">
            <a:avLst/>
          </a:prstGeom>
        </p:spPr>
      </p:pic>
    </p:spTree>
    <p:extLst>
      <p:ext uri="{BB962C8B-B14F-4D97-AF65-F5344CB8AC3E}">
        <p14:creationId xmlns:p14="http://schemas.microsoft.com/office/powerpoint/2010/main" val="14347264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2BA7655-2FA9-23B1-763F-512F9C31F10C}"/>
              </a:ext>
            </a:extLst>
          </p:cNvPr>
          <p:cNvSpPr>
            <a:spLocks noGrp="1"/>
          </p:cNvSpPr>
          <p:nvPr>
            <p:ph type="title"/>
          </p:nvPr>
        </p:nvSpPr>
        <p:spPr/>
        <p:txBody>
          <a:bodyPr/>
          <a:lstStyle/>
          <a:p>
            <a:r>
              <a:rPr lang="nb-NO" b="1" dirty="0"/>
              <a:t>De ureturnerbare:</a:t>
            </a:r>
            <a:br>
              <a:rPr lang="nb-NO" b="1" dirty="0"/>
            </a:br>
            <a:r>
              <a:rPr lang="nb-NO" b="1" dirty="0"/>
              <a:t>Hvorfor drar de ikke hjem?</a:t>
            </a:r>
          </a:p>
        </p:txBody>
      </p:sp>
      <p:sp>
        <p:nvSpPr>
          <p:cNvPr id="3" name="Plassholder for innhold 2">
            <a:extLst>
              <a:ext uri="{FF2B5EF4-FFF2-40B4-BE49-F238E27FC236}">
                <a16:creationId xmlns:a16="http://schemas.microsoft.com/office/drawing/2014/main" id="{873BE60B-E550-A772-E5BB-A0408736E018}"/>
              </a:ext>
            </a:extLst>
          </p:cNvPr>
          <p:cNvSpPr>
            <a:spLocks noGrp="1"/>
          </p:cNvSpPr>
          <p:nvPr>
            <p:ph idx="1"/>
          </p:nvPr>
        </p:nvSpPr>
        <p:spPr>
          <a:xfrm>
            <a:off x="838200" y="1329679"/>
            <a:ext cx="10515600" cy="4351338"/>
          </a:xfrm>
        </p:spPr>
        <p:txBody>
          <a:bodyPr>
            <a:noAutofit/>
          </a:bodyPr>
          <a:lstStyle/>
          <a:p>
            <a:pPr marL="0" indent="0">
              <a:buNone/>
            </a:pPr>
            <a:endParaRPr lang="nb-NO" sz="4000" dirty="0"/>
          </a:p>
          <a:p>
            <a:pPr marL="514350" indent="-514350">
              <a:buFont typeface="+mj-lt"/>
              <a:buAutoNum type="arabicPeriod"/>
            </a:pPr>
            <a:r>
              <a:rPr lang="nb-NO" sz="4000" dirty="0"/>
              <a:t>De statsløse</a:t>
            </a:r>
          </a:p>
          <a:p>
            <a:pPr marL="514350" indent="-514350">
              <a:buFont typeface="+mj-lt"/>
              <a:buAutoNum type="arabicPeriod"/>
            </a:pPr>
            <a:r>
              <a:rPr lang="nb-NO" sz="4000" dirty="0"/>
              <a:t>Kjernefamiliene med små barn født i Norge</a:t>
            </a:r>
          </a:p>
          <a:p>
            <a:pPr marL="514350" indent="-514350">
              <a:buFont typeface="+mj-lt"/>
              <a:buAutoNum type="arabicPeriod"/>
            </a:pPr>
            <a:r>
              <a:rPr lang="nb-NO" sz="4000" dirty="0"/>
              <a:t>Den subjektive frykten</a:t>
            </a:r>
          </a:p>
          <a:p>
            <a:pPr marL="514350" indent="-514350">
              <a:buFont typeface="+mj-lt"/>
              <a:buAutoNum type="arabicPeriod"/>
            </a:pPr>
            <a:r>
              <a:rPr lang="nb-NO" sz="4000" dirty="0"/>
              <a:t>Nedbrutte mennesker</a:t>
            </a:r>
          </a:p>
          <a:p>
            <a:pPr marL="514350" indent="-514350">
              <a:buFont typeface="+mj-lt"/>
              <a:buAutoNum type="arabicPeriod"/>
            </a:pPr>
            <a:r>
              <a:rPr lang="nb-NO" sz="4000" dirty="0"/>
              <a:t>Det er så lukrativt å være i Norge</a:t>
            </a:r>
          </a:p>
          <a:p>
            <a:endParaRPr lang="nb-NO" sz="4000" dirty="0"/>
          </a:p>
          <a:p>
            <a:pPr marL="0" indent="0">
              <a:buNone/>
            </a:pPr>
            <a:r>
              <a:rPr lang="nb-NO" sz="4000" dirty="0" err="1">
                <a:hlinkClick r:id="rId2"/>
              </a:rPr>
              <a:t>Rettsusikkerheten</a:t>
            </a:r>
            <a:endParaRPr lang="nb-NO" sz="4000" dirty="0"/>
          </a:p>
          <a:p>
            <a:endParaRPr lang="nb-NO" sz="4000" dirty="0"/>
          </a:p>
        </p:txBody>
      </p:sp>
    </p:spTree>
    <p:extLst>
      <p:ext uri="{BB962C8B-B14F-4D97-AF65-F5344CB8AC3E}">
        <p14:creationId xmlns:p14="http://schemas.microsoft.com/office/powerpoint/2010/main" val="14605374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6F4CD5A-929B-9E63-BE3D-19EBADE0D1C3}"/>
              </a:ext>
            </a:extLst>
          </p:cNvPr>
          <p:cNvSpPr>
            <a:spLocks noGrp="1"/>
          </p:cNvSpPr>
          <p:nvPr>
            <p:ph type="title"/>
          </p:nvPr>
        </p:nvSpPr>
        <p:spPr>
          <a:xfrm>
            <a:off x="3723860" y="279871"/>
            <a:ext cx="7464287" cy="1325563"/>
          </a:xfrm>
        </p:spPr>
        <p:txBody>
          <a:bodyPr>
            <a:normAutofit/>
          </a:bodyPr>
          <a:lstStyle/>
          <a:p>
            <a:r>
              <a:rPr lang="nb-NO" sz="4000" dirty="0"/>
              <a:t>- et prosjekt i regi av Plog2 AS</a:t>
            </a:r>
          </a:p>
        </p:txBody>
      </p:sp>
      <p:sp>
        <p:nvSpPr>
          <p:cNvPr id="3" name="Plassholder for innhold 2">
            <a:extLst>
              <a:ext uri="{FF2B5EF4-FFF2-40B4-BE49-F238E27FC236}">
                <a16:creationId xmlns:a16="http://schemas.microsoft.com/office/drawing/2014/main" id="{CF39B62D-8202-0CD8-E82A-74004C5C2B90}"/>
              </a:ext>
            </a:extLst>
          </p:cNvPr>
          <p:cNvSpPr>
            <a:spLocks noGrp="1"/>
          </p:cNvSpPr>
          <p:nvPr>
            <p:ph idx="1"/>
          </p:nvPr>
        </p:nvSpPr>
        <p:spPr>
          <a:xfrm>
            <a:off x="838200" y="1493116"/>
            <a:ext cx="10515600" cy="5295612"/>
          </a:xfrm>
        </p:spPr>
        <p:txBody>
          <a:bodyPr/>
          <a:lstStyle/>
          <a:p>
            <a:pPr marL="0" indent="0">
              <a:buNone/>
            </a:pPr>
            <a:r>
              <a:rPr lang="nb-NO" dirty="0"/>
              <a:t>De 4 feil vi prøver å kartlegge og rette:</a:t>
            </a:r>
          </a:p>
          <a:p>
            <a:pPr algn="l"/>
            <a:r>
              <a:rPr lang="nb-NO" b="0" i="0" dirty="0">
                <a:solidFill>
                  <a:srgbClr val="050505"/>
                </a:solidFill>
                <a:effectLst/>
                <a:highlight>
                  <a:srgbClr val="FFFFFF"/>
                </a:highlight>
              </a:rPr>
              <a:t>300 millioner feil innkrevd trygdeavgift. Staten fortier.</a:t>
            </a:r>
          </a:p>
          <a:p>
            <a:pPr algn="l"/>
            <a:r>
              <a:rPr lang="nb-NO" b="0" i="0" dirty="0">
                <a:solidFill>
                  <a:srgbClr val="050505"/>
                </a:solidFill>
                <a:effectLst/>
                <a:highlight>
                  <a:srgbClr val="FFFFFF"/>
                </a:highlight>
              </a:rPr>
              <a:t>30 millioner årlig "lønnstyveri", 50% skattetrekk uten skatteoppgjør. Staten fortier.</a:t>
            </a:r>
          </a:p>
          <a:p>
            <a:pPr algn="l"/>
            <a:r>
              <a:rPr lang="nb-NO" b="0" i="0" dirty="0">
                <a:solidFill>
                  <a:srgbClr val="050505"/>
                </a:solidFill>
                <a:effectLst/>
                <a:highlight>
                  <a:srgbClr val="FFFFFF"/>
                </a:highlight>
              </a:rPr>
              <a:t>Mange har rett til medlemskap i folketrygden, men er uvitende om sin rett. Staten fortier.</a:t>
            </a:r>
          </a:p>
          <a:p>
            <a:pPr algn="l"/>
            <a:r>
              <a:rPr lang="nb-NO" b="0" i="0" dirty="0">
                <a:solidFill>
                  <a:srgbClr val="050505"/>
                </a:solidFill>
                <a:effectLst/>
                <a:highlight>
                  <a:srgbClr val="FFFFFF"/>
                </a:highlight>
              </a:rPr>
              <a:t>Private pensjonsforetak har håvet inn millioner i premier fra asylsøkere, men sender dem ikke info om rettighetene, ei heller den årlige oppsummeringen om status på pensjonen.</a:t>
            </a:r>
          </a:p>
          <a:p>
            <a:pPr algn="l"/>
            <a:endParaRPr lang="nb-NO" dirty="0">
              <a:solidFill>
                <a:srgbClr val="050505"/>
              </a:solidFill>
              <a:highlight>
                <a:srgbClr val="FFFFFF"/>
              </a:highlight>
            </a:endParaRPr>
          </a:p>
          <a:p>
            <a:pPr marL="0" indent="0" algn="l">
              <a:buNone/>
            </a:pPr>
            <a:r>
              <a:rPr lang="nb-NO" dirty="0">
                <a:solidFill>
                  <a:srgbClr val="050505"/>
                </a:solidFill>
                <a:highlight>
                  <a:srgbClr val="FFFFFF"/>
                </a:highlight>
              </a:rPr>
              <a:t>Motivasjon: Bedre politiske løsninger basert på fakta, ikke frykt.</a:t>
            </a:r>
            <a:endParaRPr lang="nb-NO" dirty="0"/>
          </a:p>
        </p:txBody>
      </p:sp>
      <p:pic>
        <p:nvPicPr>
          <p:cNvPr id="5" name="Bilde 4">
            <a:extLst>
              <a:ext uri="{FF2B5EF4-FFF2-40B4-BE49-F238E27FC236}">
                <a16:creationId xmlns:a16="http://schemas.microsoft.com/office/drawing/2014/main" id="{C5DC7D95-9D81-8F85-0662-5884D0A9B7EB}"/>
              </a:ext>
            </a:extLst>
          </p:cNvPr>
          <p:cNvPicPr>
            <a:picLocks noChangeAspect="1"/>
          </p:cNvPicPr>
          <p:nvPr/>
        </p:nvPicPr>
        <p:blipFill>
          <a:blip r:embed="rId2"/>
          <a:stretch>
            <a:fillRect/>
          </a:stretch>
        </p:blipFill>
        <p:spPr>
          <a:xfrm>
            <a:off x="921869" y="496038"/>
            <a:ext cx="2715853" cy="893230"/>
          </a:xfrm>
          <a:prstGeom prst="rect">
            <a:avLst/>
          </a:prstGeom>
        </p:spPr>
      </p:pic>
    </p:spTree>
    <p:extLst>
      <p:ext uri="{BB962C8B-B14F-4D97-AF65-F5344CB8AC3E}">
        <p14:creationId xmlns:p14="http://schemas.microsoft.com/office/powerpoint/2010/main" val="37211296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7C587B3-C5A8-A762-EFDB-46DD7DB24E6E}"/>
              </a:ext>
            </a:extLst>
          </p:cNvPr>
          <p:cNvSpPr>
            <a:spLocks noGrp="1"/>
          </p:cNvSpPr>
          <p:nvPr>
            <p:ph type="title"/>
          </p:nvPr>
        </p:nvSpPr>
        <p:spPr>
          <a:xfrm>
            <a:off x="497235" y="-45118"/>
            <a:ext cx="5500607" cy="1345596"/>
          </a:xfrm>
        </p:spPr>
        <p:txBody>
          <a:bodyPr/>
          <a:lstStyle/>
          <a:p>
            <a:r>
              <a:rPr lang="nb-NO" b="1" dirty="0"/>
              <a:t>Tidslinjen</a:t>
            </a:r>
          </a:p>
        </p:txBody>
      </p:sp>
      <p:sp>
        <p:nvSpPr>
          <p:cNvPr id="3" name="Plassholder for innhold 2">
            <a:extLst>
              <a:ext uri="{FF2B5EF4-FFF2-40B4-BE49-F238E27FC236}">
                <a16:creationId xmlns:a16="http://schemas.microsoft.com/office/drawing/2014/main" id="{A7F121AE-B3EA-6D86-E98E-14F86AC191A5}"/>
              </a:ext>
            </a:extLst>
          </p:cNvPr>
          <p:cNvSpPr>
            <a:spLocks noGrp="1"/>
          </p:cNvSpPr>
          <p:nvPr>
            <p:ph idx="1"/>
          </p:nvPr>
        </p:nvSpPr>
        <p:spPr>
          <a:xfrm>
            <a:off x="497235" y="1690694"/>
            <a:ext cx="4795982" cy="5167306"/>
          </a:xfrm>
        </p:spPr>
        <p:txBody>
          <a:bodyPr>
            <a:noAutofit/>
          </a:bodyPr>
          <a:lstStyle/>
          <a:p>
            <a:pPr marL="0" indent="0">
              <a:buNone/>
            </a:pPr>
            <a:r>
              <a:rPr lang="nb-NO" sz="3200" b="1" dirty="0"/>
              <a:t>1954</a:t>
            </a:r>
            <a:r>
              <a:rPr lang="nb-NO" sz="3200" dirty="0"/>
              <a:t>: Grunnlovens §110</a:t>
            </a:r>
          </a:p>
          <a:p>
            <a:pPr marL="0" indent="0">
              <a:buNone/>
            </a:pPr>
            <a:r>
              <a:rPr lang="nb-NO" sz="3200" b="1" dirty="0"/>
              <a:t>2003</a:t>
            </a:r>
            <a:r>
              <a:rPr lang="nb-NO" sz="3200" dirty="0"/>
              <a:t>: UDI nekter å skrive ut arbeidstillatelser. Ikke sporbart.</a:t>
            </a:r>
          </a:p>
          <a:p>
            <a:pPr marL="0" indent="0">
              <a:buNone/>
            </a:pPr>
            <a:r>
              <a:rPr lang="nb-NO" sz="3200" b="1" dirty="0"/>
              <a:t>2011</a:t>
            </a:r>
            <a:r>
              <a:rPr lang="nb-NO" sz="3200" dirty="0"/>
              <a:t>: Humanitær katastrofe</a:t>
            </a:r>
            <a:endParaRPr lang="nb-NO" sz="3200" b="1" dirty="0"/>
          </a:p>
          <a:p>
            <a:pPr marL="0" indent="0">
              <a:buNone/>
            </a:pPr>
            <a:r>
              <a:rPr lang="nb-NO" sz="3200" b="1" dirty="0">
                <a:solidFill>
                  <a:srgbClr val="000000"/>
                </a:solidFill>
                <a:effectLst/>
                <a:latin typeface="Arial" panose="020B0604020202020204" pitchFamily="34" charset="0"/>
              </a:rPr>
              <a:t>2015: </a:t>
            </a:r>
            <a:r>
              <a:rPr lang="nb-NO" sz="3200" dirty="0">
                <a:solidFill>
                  <a:srgbClr val="000000"/>
                </a:solidFill>
                <a:effectLst/>
                <a:latin typeface="Arial" panose="020B0604020202020204" pitchFamily="34" charset="0"/>
              </a:rPr>
              <a:t>Plog AS starter, og feilene kommer for dagen</a:t>
            </a:r>
            <a:endParaRPr lang="da-DK" sz="3200" dirty="0">
              <a:solidFill>
                <a:srgbClr val="000000"/>
              </a:solidFill>
              <a:effectLst/>
              <a:latin typeface="Arial" panose="020B0604020202020204" pitchFamily="34" charset="0"/>
            </a:endParaRPr>
          </a:p>
        </p:txBody>
      </p:sp>
      <p:sp>
        <p:nvSpPr>
          <p:cNvPr id="4" name="Plassholder for innhold 2">
            <a:extLst>
              <a:ext uri="{FF2B5EF4-FFF2-40B4-BE49-F238E27FC236}">
                <a16:creationId xmlns:a16="http://schemas.microsoft.com/office/drawing/2014/main" id="{E2F4B661-0291-834D-E505-D23CD87A22BE}"/>
              </a:ext>
            </a:extLst>
          </p:cNvPr>
          <p:cNvSpPr txBox="1">
            <a:spLocks/>
          </p:cNvSpPr>
          <p:nvPr/>
        </p:nvSpPr>
        <p:spPr>
          <a:xfrm>
            <a:off x="6096000" y="1690694"/>
            <a:ext cx="6005592" cy="626658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b-NO" sz="3200" dirty="0"/>
              <a:t>Skattekortnekt</a:t>
            </a:r>
          </a:p>
          <a:p>
            <a:r>
              <a:rPr lang="nb-NO" sz="3200" dirty="0"/>
              <a:t>50% lønnstyveri</a:t>
            </a:r>
          </a:p>
          <a:p>
            <a:r>
              <a:rPr lang="nb-NO" sz="3200" dirty="0"/>
              <a:t>Bøter til arbeidsgivere, oppsigelser</a:t>
            </a:r>
          </a:p>
          <a:p>
            <a:r>
              <a:rPr lang="nb-NO" sz="3200" dirty="0"/>
              <a:t>Stans i ytelser fra NAV</a:t>
            </a:r>
            <a:endParaRPr lang="da-DK" sz="3200" b="0" dirty="0">
              <a:solidFill>
                <a:srgbClr val="000000"/>
              </a:solidFill>
              <a:effectLst/>
              <a:latin typeface="Arial" panose="020B0604020202020204" pitchFamily="34" charset="0"/>
            </a:endParaRPr>
          </a:p>
          <a:p>
            <a:pPr marL="0" indent="0">
              <a:buFont typeface="Arial" panose="020B0604020202020204" pitchFamily="34" charset="0"/>
              <a:buNone/>
            </a:pPr>
            <a:endParaRPr lang="nb-NO" sz="3200" dirty="0"/>
          </a:p>
          <a:p>
            <a:pPr marL="0" indent="0">
              <a:buFont typeface="Arial" panose="020B0604020202020204" pitchFamily="34" charset="0"/>
              <a:buNone/>
            </a:pPr>
            <a:endParaRPr lang="nb-NO" sz="3200" dirty="0"/>
          </a:p>
          <a:p>
            <a:pPr marL="0" indent="0">
              <a:buFont typeface="Arial" panose="020B0604020202020204" pitchFamily="34" charset="0"/>
              <a:buNone/>
            </a:pPr>
            <a:endParaRPr lang="da-DK" sz="3200" dirty="0">
              <a:solidFill>
                <a:srgbClr val="000000"/>
              </a:solidFill>
              <a:highlight>
                <a:srgbClr val="F1F1F1"/>
              </a:highlight>
            </a:endParaRPr>
          </a:p>
          <a:p>
            <a:pPr marL="0" indent="0">
              <a:buFont typeface="Arial" panose="020B0604020202020204" pitchFamily="34" charset="0"/>
              <a:buNone/>
            </a:pPr>
            <a:endParaRPr lang="da-DK" sz="3200" i="1" dirty="0">
              <a:solidFill>
                <a:srgbClr val="000000"/>
              </a:solidFill>
              <a:highlight>
                <a:srgbClr val="F1F1F1"/>
              </a:highlight>
            </a:endParaRPr>
          </a:p>
          <a:p>
            <a:pPr marL="0" indent="0">
              <a:buFont typeface="Arial" panose="020B0604020202020204" pitchFamily="34" charset="0"/>
              <a:buNone/>
            </a:pPr>
            <a:endParaRPr lang="da-DK" sz="3200" i="1" dirty="0">
              <a:solidFill>
                <a:srgbClr val="000000"/>
              </a:solidFill>
              <a:highlight>
                <a:srgbClr val="F1F1F1"/>
              </a:highlight>
            </a:endParaRPr>
          </a:p>
        </p:txBody>
      </p:sp>
      <p:pic>
        <p:nvPicPr>
          <p:cNvPr id="5" name="Bilde 4">
            <a:extLst>
              <a:ext uri="{FF2B5EF4-FFF2-40B4-BE49-F238E27FC236}">
                <a16:creationId xmlns:a16="http://schemas.microsoft.com/office/drawing/2014/main" id="{4A8AF9C5-1435-AE16-2EE4-49250DDD0C55}"/>
              </a:ext>
            </a:extLst>
          </p:cNvPr>
          <p:cNvPicPr>
            <a:picLocks noChangeAspect="1"/>
          </p:cNvPicPr>
          <p:nvPr/>
        </p:nvPicPr>
        <p:blipFill>
          <a:blip r:embed="rId2"/>
          <a:stretch>
            <a:fillRect/>
          </a:stretch>
        </p:blipFill>
        <p:spPr>
          <a:xfrm>
            <a:off x="9476147" y="5964770"/>
            <a:ext cx="2715853" cy="893230"/>
          </a:xfrm>
          <a:prstGeom prst="rect">
            <a:avLst/>
          </a:prstGeom>
        </p:spPr>
      </p:pic>
      <p:sp>
        <p:nvSpPr>
          <p:cNvPr id="6" name="Tittel 1">
            <a:extLst>
              <a:ext uri="{FF2B5EF4-FFF2-40B4-BE49-F238E27FC236}">
                <a16:creationId xmlns:a16="http://schemas.microsoft.com/office/drawing/2014/main" id="{AE4AB7E7-C04F-C971-D943-7EFA494C744C}"/>
              </a:ext>
            </a:extLst>
          </p:cNvPr>
          <p:cNvSpPr txBox="1">
            <a:spLocks/>
          </p:cNvSpPr>
          <p:nvPr/>
        </p:nvSpPr>
        <p:spPr>
          <a:xfrm>
            <a:off x="5997842" y="0"/>
            <a:ext cx="5500607" cy="134559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b-NO" b="1" dirty="0"/>
              <a:t>2011: Hva skjedde?</a:t>
            </a:r>
          </a:p>
        </p:txBody>
      </p:sp>
    </p:spTree>
    <p:extLst>
      <p:ext uri="{BB962C8B-B14F-4D97-AF65-F5344CB8AC3E}">
        <p14:creationId xmlns:p14="http://schemas.microsoft.com/office/powerpoint/2010/main" val="35017356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kstSylinder 28">
            <a:extLst>
              <a:ext uri="{FF2B5EF4-FFF2-40B4-BE49-F238E27FC236}">
                <a16:creationId xmlns:a16="http://schemas.microsoft.com/office/drawing/2014/main" id="{0D5448CB-09A8-1ABC-A6B5-9E29618AD21C}"/>
              </a:ext>
            </a:extLst>
          </p:cNvPr>
          <p:cNvSpPr txBox="1">
            <a:spLocks/>
          </p:cNvSpPr>
          <p:nvPr/>
        </p:nvSpPr>
        <p:spPr>
          <a:xfrm>
            <a:off x="496957" y="1251448"/>
            <a:ext cx="11451368" cy="925575"/>
          </a:xfrm>
          <a:prstGeom prst="rect">
            <a:avLst/>
          </a:prstGeom>
          <a:solidFill>
            <a:schemeClr val="accent2">
              <a:lumMod val="20000"/>
              <a:lumOff val="80000"/>
            </a:schemeClr>
          </a:solidFill>
        </p:spPr>
        <p:txBody>
          <a:bodyPr wrap="square" rtlCol="0">
            <a:noAutofit/>
          </a:bodyPr>
          <a:lstStyle/>
          <a:p>
            <a:pPr algn="ctr"/>
            <a:r>
              <a:rPr lang="nb-NO" sz="2800" b="1" dirty="0"/>
              <a:t>Avviste asylsøkere</a:t>
            </a:r>
          </a:p>
          <a:p>
            <a:pPr algn="ctr"/>
            <a:r>
              <a:rPr lang="nb-NO" sz="2800" b="1" dirty="0"/>
              <a:t>«tålt opphold»</a:t>
            </a:r>
          </a:p>
        </p:txBody>
      </p:sp>
      <p:sp>
        <p:nvSpPr>
          <p:cNvPr id="19" name="TekstSylinder 18">
            <a:extLst>
              <a:ext uri="{FF2B5EF4-FFF2-40B4-BE49-F238E27FC236}">
                <a16:creationId xmlns:a16="http://schemas.microsoft.com/office/drawing/2014/main" id="{5B2B7AA6-863B-7D1D-95D7-B747B552A824}"/>
              </a:ext>
            </a:extLst>
          </p:cNvPr>
          <p:cNvSpPr txBox="1">
            <a:spLocks/>
          </p:cNvSpPr>
          <p:nvPr/>
        </p:nvSpPr>
        <p:spPr>
          <a:xfrm>
            <a:off x="496957" y="145490"/>
            <a:ext cx="11451368" cy="955309"/>
          </a:xfrm>
          <a:prstGeom prst="rect">
            <a:avLst/>
          </a:prstGeom>
          <a:solidFill>
            <a:schemeClr val="accent2">
              <a:lumMod val="20000"/>
              <a:lumOff val="80000"/>
            </a:schemeClr>
          </a:solidFill>
        </p:spPr>
        <p:txBody>
          <a:bodyPr wrap="square" rtlCol="0">
            <a:noAutofit/>
          </a:bodyPr>
          <a:lstStyle/>
          <a:p>
            <a:pPr algn="ctr"/>
            <a:endParaRPr lang="nb-NO" sz="1200" b="1" dirty="0"/>
          </a:p>
          <a:p>
            <a:pPr algn="ctr"/>
            <a:r>
              <a:rPr lang="nb-NO" sz="2800" b="1" dirty="0"/>
              <a:t>Trygdeavgift</a:t>
            </a:r>
          </a:p>
        </p:txBody>
      </p:sp>
      <p:pic>
        <p:nvPicPr>
          <p:cNvPr id="4" name="Bilde 3">
            <a:extLst>
              <a:ext uri="{FF2B5EF4-FFF2-40B4-BE49-F238E27FC236}">
                <a16:creationId xmlns:a16="http://schemas.microsoft.com/office/drawing/2014/main" id="{6863E272-3164-CFD3-D05A-4DAFB2845B09}"/>
              </a:ext>
            </a:extLst>
          </p:cNvPr>
          <p:cNvPicPr>
            <a:picLocks noChangeAspect="1"/>
          </p:cNvPicPr>
          <p:nvPr/>
        </p:nvPicPr>
        <p:blipFill>
          <a:blip r:embed="rId2"/>
          <a:stretch>
            <a:fillRect/>
          </a:stretch>
        </p:blipFill>
        <p:spPr>
          <a:xfrm>
            <a:off x="274562" y="2400078"/>
            <a:ext cx="2678425" cy="3523590"/>
          </a:xfrm>
          <a:prstGeom prst="rect">
            <a:avLst/>
          </a:prstGeom>
        </p:spPr>
      </p:pic>
      <p:pic>
        <p:nvPicPr>
          <p:cNvPr id="5" name="Bilde 4">
            <a:extLst>
              <a:ext uri="{FF2B5EF4-FFF2-40B4-BE49-F238E27FC236}">
                <a16:creationId xmlns:a16="http://schemas.microsoft.com/office/drawing/2014/main" id="{BB7FE14F-7FAD-458E-6858-FCF5028C270A}"/>
              </a:ext>
            </a:extLst>
          </p:cNvPr>
          <p:cNvPicPr>
            <a:picLocks noChangeAspect="1"/>
          </p:cNvPicPr>
          <p:nvPr/>
        </p:nvPicPr>
        <p:blipFill>
          <a:blip r:embed="rId3"/>
          <a:stretch>
            <a:fillRect/>
          </a:stretch>
        </p:blipFill>
        <p:spPr>
          <a:xfrm>
            <a:off x="9387445" y="2320528"/>
            <a:ext cx="2560880" cy="3686429"/>
          </a:xfrm>
          <a:prstGeom prst="rect">
            <a:avLst/>
          </a:prstGeom>
        </p:spPr>
      </p:pic>
      <p:pic>
        <p:nvPicPr>
          <p:cNvPr id="6" name="Bilde 5">
            <a:extLst>
              <a:ext uri="{FF2B5EF4-FFF2-40B4-BE49-F238E27FC236}">
                <a16:creationId xmlns:a16="http://schemas.microsoft.com/office/drawing/2014/main" id="{BECDD755-99B4-705C-076E-00822E0300E3}"/>
              </a:ext>
            </a:extLst>
          </p:cNvPr>
          <p:cNvPicPr>
            <a:picLocks noChangeAspect="1"/>
          </p:cNvPicPr>
          <p:nvPr/>
        </p:nvPicPr>
        <p:blipFill>
          <a:blip r:embed="rId4"/>
          <a:stretch>
            <a:fillRect/>
          </a:stretch>
        </p:blipFill>
        <p:spPr>
          <a:xfrm>
            <a:off x="3284212" y="2400078"/>
            <a:ext cx="2572790" cy="3686429"/>
          </a:xfrm>
          <a:prstGeom prst="rect">
            <a:avLst/>
          </a:prstGeom>
        </p:spPr>
      </p:pic>
      <p:sp>
        <p:nvSpPr>
          <p:cNvPr id="7" name="TekstSylinder 6">
            <a:extLst>
              <a:ext uri="{FF2B5EF4-FFF2-40B4-BE49-F238E27FC236}">
                <a16:creationId xmlns:a16="http://schemas.microsoft.com/office/drawing/2014/main" id="{C52621EF-D898-A4C9-62FE-AC5BB9C0557A}"/>
              </a:ext>
            </a:extLst>
          </p:cNvPr>
          <p:cNvSpPr txBox="1"/>
          <p:nvPr/>
        </p:nvSpPr>
        <p:spPr>
          <a:xfrm>
            <a:off x="652967" y="6189290"/>
            <a:ext cx="2560879" cy="523220"/>
          </a:xfrm>
          <a:prstGeom prst="rect">
            <a:avLst/>
          </a:prstGeom>
          <a:noFill/>
        </p:spPr>
        <p:txBody>
          <a:bodyPr wrap="square" rtlCol="0">
            <a:spAutoFit/>
          </a:bodyPr>
          <a:lstStyle/>
          <a:p>
            <a:r>
              <a:rPr lang="nb-NO" sz="2800" b="1" dirty="0"/>
              <a:t>11.10.2010</a:t>
            </a:r>
          </a:p>
        </p:txBody>
      </p:sp>
      <p:sp>
        <p:nvSpPr>
          <p:cNvPr id="8" name="TekstSylinder 7">
            <a:extLst>
              <a:ext uri="{FF2B5EF4-FFF2-40B4-BE49-F238E27FC236}">
                <a16:creationId xmlns:a16="http://schemas.microsoft.com/office/drawing/2014/main" id="{94741A3D-74A2-14A7-4A45-FB6C7038FBB6}"/>
              </a:ext>
            </a:extLst>
          </p:cNvPr>
          <p:cNvSpPr txBox="1"/>
          <p:nvPr/>
        </p:nvSpPr>
        <p:spPr>
          <a:xfrm>
            <a:off x="3342183" y="6184002"/>
            <a:ext cx="2560879" cy="523220"/>
          </a:xfrm>
          <a:prstGeom prst="rect">
            <a:avLst/>
          </a:prstGeom>
          <a:noFill/>
        </p:spPr>
        <p:txBody>
          <a:bodyPr wrap="square" rtlCol="0">
            <a:spAutoFit/>
          </a:bodyPr>
          <a:lstStyle/>
          <a:p>
            <a:r>
              <a:rPr lang="nb-NO" sz="2800" b="1" dirty="0"/>
              <a:t>17.11.2010</a:t>
            </a:r>
          </a:p>
        </p:txBody>
      </p:sp>
      <p:sp>
        <p:nvSpPr>
          <p:cNvPr id="9" name="TekstSylinder 8">
            <a:extLst>
              <a:ext uri="{FF2B5EF4-FFF2-40B4-BE49-F238E27FC236}">
                <a16:creationId xmlns:a16="http://schemas.microsoft.com/office/drawing/2014/main" id="{BD2853AE-E1D4-A447-13F1-293DC041E2B7}"/>
              </a:ext>
            </a:extLst>
          </p:cNvPr>
          <p:cNvSpPr txBox="1"/>
          <p:nvPr/>
        </p:nvSpPr>
        <p:spPr>
          <a:xfrm>
            <a:off x="9631121" y="6184002"/>
            <a:ext cx="2560879" cy="523220"/>
          </a:xfrm>
          <a:prstGeom prst="rect">
            <a:avLst/>
          </a:prstGeom>
          <a:noFill/>
        </p:spPr>
        <p:txBody>
          <a:bodyPr wrap="square" rtlCol="0">
            <a:spAutoFit/>
          </a:bodyPr>
          <a:lstStyle/>
          <a:p>
            <a:r>
              <a:rPr lang="nb-NO" sz="2800" b="1" dirty="0"/>
              <a:t>Februar 2011</a:t>
            </a:r>
          </a:p>
        </p:txBody>
      </p:sp>
      <p:pic>
        <p:nvPicPr>
          <p:cNvPr id="13" name="Bilde 12">
            <a:extLst>
              <a:ext uri="{FF2B5EF4-FFF2-40B4-BE49-F238E27FC236}">
                <a16:creationId xmlns:a16="http://schemas.microsoft.com/office/drawing/2014/main" id="{D50E2860-CBFA-7941-6228-AD5670B256F7}"/>
              </a:ext>
            </a:extLst>
          </p:cNvPr>
          <p:cNvPicPr>
            <a:picLocks noChangeAspect="1"/>
          </p:cNvPicPr>
          <p:nvPr/>
        </p:nvPicPr>
        <p:blipFill>
          <a:blip r:embed="rId5"/>
          <a:stretch>
            <a:fillRect/>
          </a:stretch>
        </p:blipFill>
        <p:spPr>
          <a:xfrm>
            <a:off x="6309948" y="2400078"/>
            <a:ext cx="2706915" cy="3523590"/>
          </a:xfrm>
          <a:prstGeom prst="rect">
            <a:avLst/>
          </a:prstGeom>
        </p:spPr>
      </p:pic>
      <p:sp>
        <p:nvSpPr>
          <p:cNvPr id="14" name="TekstSylinder 13">
            <a:extLst>
              <a:ext uri="{FF2B5EF4-FFF2-40B4-BE49-F238E27FC236}">
                <a16:creationId xmlns:a16="http://schemas.microsoft.com/office/drawing/2014/main" id="{FB379847-5DCE-F02D-BFF2-94DB16E3DEB9}"/>
              </a:ext>
            </a:extLst>
          </p:cNvPr>
          <p:cNvSpPr txBox="1"/>
          <p:nvPr/>
        </p:nvSpPr>
        <p:spPr>
          <a:xfrm>
            <a:off x="6486652" y="6184002"/>
            <a:ext cx="2560879" cy="523220"/>
          </a:xfrm>
          <a:prstGeom prst="rect">
            <a:avLst/>
          </a:prstGeom>
          <a:noFill/>
        </p:spPr>
        <p:txBody>
          <a:bodyPr wrap="square" rtlCol="0">
            <a:spAutoFit/>
          </a:bodyPr>
          <a:lstStyle/>
          <a:p>
            <a:r>
              <a:rPr lang="nb-NO" sz="2800" b="1" dirty="0"/>
              <a:t>13.01.2011</a:t>
            </a:r>
          </a:p>
        </p:txBody>
      </p:sp>
      <p:pic>
        <p:nvPicPr>
          <p:cNvPr id="10" name="Bilde 9" descr="Et bilde som inneholder Fargerikt&#10;&#10;Automatisk generert beskrivelse">
            <a:extLst>
              <a:ext uri="{FF2B5EF4-FFF2-40B4-BE49-F238E27FC236}">
                <a16:creationId xmlns:a16="http://schemas.microsoft.com/office/drawing/2014/main" id="{8504DD14-6942-6B31-BD1A-D93DC51677DF}"/>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985863" y="281708"/>
            <a:ext cx="627911" cy="623201"/>
          </a:xfrm>
          <a:prstGeom prst="rect">
            <a:avLst/>
          </a:prstGeom>
        </p:spPr>
      </p:pic>
      <p:sp>
        <p:nvSpPr>
          <p:cNvPr id="12" name="Rektangel: avrundede hjørner 11">
            <a:extLst>
              <a:ext uri="{FF2B5EF4-FFF2-40B4-BE49-F238E27FC236}">
                <a16:creationId xmlns:a16="http://schemas.microsoft.com/office/drawing/2014/main" id="{CE3E68D1-826C-A2F8-5789-3B76D7AADFE6}"/>
              </a:ext>
            </a:extLst>
          </p:cNvPr>
          <p:cNvSpPr/>
          <p:nvPr/>
        </p:nvSpPr>
        <p:spPr>
          <a:xfrm>
            <a:off x="1039835" y="1366421"/>
            <a:ext cx="573939" cy="556546"/>
          </a:xfrm>
          <a:prstGeom prst="roundRect">
            <a:avLst>
              <a:gd name="adj" fmla="val 20664"/>
            </a:avLst>
          </a:prstGeom>
          <a:noFill/>
          <a:ln w="635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21" name="Bilde 20" descr="Et bilde som inneholder Fargerikt&#10;&#10;Automatisk generert beskrivelse">
            <a:extLst>
              <a:ext uri="{FF2B5EF4-FFF2-40B4-BE49-F238E27FC236}">
                <a16:creationId xmlns:a16="http://schemas.microsoft.com/office/drawing/2014/main" id="{C18470E4-01E7-9FCA-5090-A611A7E68105}"/>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3754533" y="281708"/>
            <a:ext cx="627911" cy="623201"/>
          </a:xfrm>
          <a:prstGeom prst="rect">
            <a:avLst/>
          </a:prstGeom>
        </p:spPr>
      </p:pic>
      <p:pic>
        <p:nvPicPr>
          <p:cNvPr id="24" name="Bilde 23" descr="Et bilde som inneholder Fargerikt&#10;&#10;Automatisk generert beskrivelse">
            <a:extLst>
              <a:ext uri="{FF2B5EF4-FFF2-40B4-BE49-F238E27FC236}">
                <a16:creationId xmlns:a16="http://schemas.microsoft.com/office/drawing/2014/main" id="{B3831E8D-0E3A-8D27-9B07-90CF34571CB4}"/>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10718752" y="281708"/>
            <a:ext cx="627911" cy="623201"/>
          </a:xfrm>
          <a:prstGeom prst="rect">
            <a:avLst/>
          </a:prstGeom>
        </p:spPr>
      </p:pic>
      <p:sp>
        <p:nvSpPr>
          <p:cNvPr id="25" name="Rektangel: avrundede hjørner 24">
            <a:extLst>
              <a:ext uri="{FF2B5EF4-FFF2-40B4-BE49-F238E27FC236}">
                <a16:creationId xmlns:a16="http://schemas.microsoft.com/office/drawing/2014/main" id="{14761356-E966-15CB-BC55-607FA7628827}"/>
              </a:ext>
            </a:extLst>
          </p:cNvPr>
          <p:cNvSpPr/>
          <p:nvPr/>
        </p:nvSpPr>
        <p:spPr>
          <a:xfrm>
            <a:off x="10772724" y="1366421"/>
            <a:ext cx="573939" cy="556546"/>
          </a:xfrm>
          <a:prstGeom prst="roundRect">
            <a:avLst>
              <a:gd name="adj" fmla="val 20664"/>
            </a:avLst>
          </a:prstGeom>
          <a:noFill/>
          <a:ln w="635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28" name="Bilde 27" descr="Et bilde som inneholder Fargerikt&#10;&#10;Automatisk generert beskrivelse">
            <a:extLst>
              <a:ext uri="{FF2B5EF4-FFF2-40B4-BE49-F238E27FC236}">
                <a16:creationId xmlns:a16="http://schemas.microsoft.com/office/drawing/2014/main" id="{2A875A8C-8182-AB32-51FD-6B88CC5206CC}"/>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3791617" y="1310950"/>
            <a:ext cx="627911" cy="623201"/>
          </a:xfrm>
          <a:prstGeom prst="rect">
            <a:avLst/>
          </a:prstGeom>
        </p:spPr>
      </p:pic>
      <p:sp>
        <p:nvSpPr>
          <p:cNvPr id="31" name="Rektangel: avrundede hjørner 30">
            <a:extLst>
              <a:ext uri="{FF2B5EF4-FFF2-40B4-BE49-F238E27FC236}">
                <a16:creationId xmlns:a16="http://schemas.microsoft.com/office/drawing/2014/main" id="{D611A555-9F31-291B-7E1D-E9354FBEA9FB}"/>
              </a:ext>
            </a:extLst>
          </p:cNvPr>
          <p:cNvSpPr/>
          <p:nvPr/>
        </p:nvSpPr>
        <p:spPr>
          <a:xfrm>
            <a:off x="8271803" y="292400"/>
            <a:ext cx="573939" cy="556546"/>
          </a:xfrm>
          <a:prstGeom prst="roundRect">
            <a:avLst>
              <a:gd name="adj" fmla="val 20664"/>
            </a:avLst>
          </a:prstGeom>
          <a:noFill/>
          <a:ln w="635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2" name="Bilde 1" descr="Et bilde som inneholder Fargerikt&#10;&#10;Automatisk generert beskrivelse">
            <a:extLst>
              <a:ext uri="{FF2B5EF4-FFF2-40B4-BE49-F238E27FC236}">
                <a16:creationId xmlns:a16="http://schemas.microsoft.com/office/drawing/2014/main" id="{80B84DB8-6DB1-9499-33FF-12261174857B}"/>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8244816" y="1402634"/>
            <a:ext cx="627911" cy="623201"/>
          </a:xfrm>
          <a:prstGeom prst="rect">
            <a:avLst/>
          </a:prstGeom>
        </p:spPr>
      </p:pic>
    </p:spTree>
    <p:extLst>
      <p:ext uri="{BB962C8B-B14F-4D97-AF65-F5344CB8AC3E}">
        <p14:creationId xmlns:p14="http://schemas.microsoft.com/office/powerpoint/2010/main" val="9282707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a:extLst>
              <a:ext uri="{FF2B5EF4-FFF2-40B4-BE49-F238E27FC236}">
                <a16:creationId xmlns:a16="http://schemas.microsoft.com/office/drawing/2014/main" id="{F35B22D4-CD07-3DAE-D2D7-101914012D2D}"/>
              </a:ext>
            </a:extLst>
          </p:cNvPr>
          <p:cNvPicPr>
            <a:picLocks noChangeAspect="1"/>
          </p:cNvPicPr>
          <p:nvPr/>
        </p:nvPicPr>
        <p:blipFill>
          <a:blip r:embed="rId3"/>
          <a:stretch>
            <a:fillRect/>
          </a:stretch>
        </p:blipFill>
        <p:spPr>
          <a:xfrm>
            <a:off x="350579" y="1597729"/>
            <a:ext cx="3304393" cy="4756727"/>
          </a:xfrm>
          <a:prstGeom prst="rect">
            <a:avLst/>
          </a:prstGeom>
        </p:spPr>
      </p:pic>
      <p:sp>
        <p:nvSpPr>
          <p:cNvPr id="12" name="TekstSylinder 11">
            <a:extLst>
              <a:ext uri="{FF2B5EF4-FFF2-40B4-BE49-F238E27FC236}">
                <a16:creationId xmlns:a16="http://schemas.microsoft.com/office/drawing/2014/main" id="{51C00B5B-D63E-AFC5-B771-D6647D4FDA0F}"/>
              </a:ext>
            </a:extLst>
          </p:cNvPr>
          <p:cNvSpPr txBox="1"/>
          <p:nvPr/>
        </p:nvSpPr>
        <p:spPr>
          <a:xfrm>
            <a:off x="3832876" y="1603134"/>
            <a:ext cx="8155708" cy="4832092"/>
          </a:xfrm>
          <a:prstGeom prst="rect">
            <a:avLst/>
          </a:prstGeom>
          <a:noFill/>
        </p:spPr>
        <p:txBody>
          <a:bodyPr wrap="square">
            <a:spAutoFit/>
          </a:bodyPr>
          <a:lstStyle/>
          <a:p>
            <a:pPr algn="l"/>
            <a:r>
              <a:rPr lang="nb-NO" sz="4400" dirty="0"/>
              <a:t>Målsettingen med rutinen er å sikre at bare brukere som er medlem av norsk folketrygd betaler trygdeavgift. Vi unngår da at brukere feilaktig tror at de ved betalingen i seg selv får rettigheter etter norsk folketrygd. </a:t>
            </a:r>
            <a:endParaRPr lang="nb-NO" sz="4400" b="1" u="none" strike="noStrike" baseline="0" dirty="0">
              <a:latin typeface="BreveSansText-Black"/>
            </a:endParaRPr>
          </a:p>
        </p:txBody>
      </p:sp>
      <p:sp>
        <p:nvSpPr>
          <p:cNvPr id="2" name="TekstSylinder 1">
            <a:extLst>
              <a:ext uri="{FF2B5EF4-FFF2-40B4-BE49-F238E27FC236}">
                <a16:creationId xmlns:a16="http://schemas.microsoft.com/office/drawing/2014/main" id="{7478BFBD-EE77-498C-D50A-F6075342005D}"/>
              </a:ext>
            </a:extLst>
          </p:cNvPr>
          <p:cNvSpPr txBox="1"/>
          <p:nvPr/>
        </p:nvSpPr>
        <p:spPr>
          <a:xfrm>
            <a:off x="528483" y="151179"/>
            <a:ext cx="11524972" cy="1446550"/>
          </a:xfrm>
          <a:prstGeom prst="rect">
            <a:avLst/>
          </a:prstGeom>
          <a:noFill/>
        </p:spPr>
        <p:txBody>
          <a:bodyPr wrap="square">
            <a:spAutoFit/>
          </a:bodyPr>
          <a:lstStyle/>
          <a:p>
            <a:pPr algn="l"/>
            <a:r>
              <a:rPr lang="nb-NO" sz="4400" b="1" i="0" u="none" strike="noStrike" baseline="0" dirty="0"/>
              <a:t>Samhandlingsrutinen NAV – Skatt</a:t>
            </a:r>
          </a:p>
          <a:p>
            <a:pPr algn="l"/>
            <a:r>
              <a:rPr lang="nb-NO" sz="4400" b="1" i="0" u="none" strike="noStrike" baseline="0" dirty="0"/>
              <a:t>februar 2011</a:t>
            </a:r>
          </a:p>
        </p:txBody>
      </p:sp>
    </p:spTree>
    <p:extLst>
      <p:ext uri="{BB962C8B-B14F-4D97-AF65-F5344CB8AC3E}">
        <p14:creationId xmlns:p14="http://schemas.microsoft.com/office/powerpoint/2010/main" val="8467628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CAF5DEA3-BB51-66CC-3FAB-385C226B903D}"/>
              </a:ext>
            </a:extLst>
          </p:cNvPr>
          <p:cNvPicPr>
            <a:picLocks noChangeAspect="1"/>
          </p:cNvPicPr>
          <p:nvPr/>
        </p:nvPicPr>
        <p:blipFill rotWithShape="1">
          <a:blip r:embed="rId2"/>
          <a:srcRect r="16238" b="82846"/>
          <a:stretch/>
        </p:blipFill>
        <p:spPr>
          <a:xfrm>
            <a:off x="3492080" y="150606"/>
            <a:ext cx="6433797" cy="2221534"/>
          </a:xfrm>
          <a:prstGeom prst="rect">
            <a:avLst/>
          </a:prstGeom>
        </p:spPr>
      </p:pic>
      <p:sp>
        <p:nvSpPr>
          <p:cNvPr id="2" name="Tittel 1">
            <a:extLst>
              <a:ext uri="{FF2B5EF4-FFF2-40B4-BE49-F238E27FC236}">
                <a16:creationId xmlns:a16="http://schemas.microsoft.com/office/drawing/2014/main" id="{DC2AC57F-A4F2-17F2-F7F5-0BA3206D1DF7}"/>
              </a:ext>
            </a:extLst>
          </p:cNvPr>
          <p:cNvSpPr>
            <a:spLocks noGrp="1"/>
          </p:cNvSpPr>
          <p:nvPr>
            <p:ph type="title"/>
          </p:nvPr>
        </p:nvSpPr>
        <p:spPr>
          <a:xfrm>
            <a:off x="63147" y="566874"/>
            <a:ext cx="3193641" cy="1582944"/>
          </a:xfrm>
        </p:spPr>
        <p:txBody>
          <a:bodyPr>
            <a:noAutofit/>
          </a:bodyPr>
          <a:lstStyle/>
          <a:p>
            <a:pPr algn="ctr"/>
            <a:r>
              <a:rPr lang="nb-NO" sz="4800" dirty="0"/>
              <a:t>NRK</a:t>
            </a:r>
            <a:br>
              <a:rPr lang="nb-NO" sz="4800" dirty="0"/>
            </a:br>
            <a:r>
              <a:rPr lang="nb-NO" sz="4800" dirty="0"/>
              <a:t>07.03.2011</a:t>
            </a:r>
          </a:p>
        </p:txBody>
      </p:sp>
      <p:sp>
        <p:nvSpPr>
          <p:cNvPr id="6" name="TekstSylinder 5">
            <a:extLst>
              <a:ext uri="{FF2B5EF4-FFF2-40B4-BE49-F238E27FC236}">
                <a16:creationId xmlns:a16="http://schemas.microsoft.com/office/drawing/2014/main" id="{6FA3E277-6102-A46C-A4BE-DD08C9FE5DA1}"/>
              </a:ext>
            </a:extLst>
          </p:cNvPr>
          <p:cNvSpPr txBox="1"/>
          <p:nvPr/>
        </p:nvSpPr>
        <p:spPr>
          <a:xfrm>
            <a:off x="332927" y="2756452"/>
            <a:ext cx="11168336" cy="3785652"/>
          </a:xfrm>
          <a:prstGeom prst="rect">
            <a:avLst/>
          </a:prstGeom>
          <a:noFill/>
        </p:spPr>
        <p:txBody>
          <a:bodyPr wrap="square">
            <a:spAutoFit/>
          </a:bodyPr>
          <a:lstStyle/>
          <a:p>
            <a:pPr algn="l"/>
            <a:r>
              <a:rPr lang="nb-NO" sz="4000" i="0" dirty="0">
                <a:solidFill>
                  <a:srgbClr val="061629"/>
                </a:solidFill>
                <a:effectLst/>
                <a:highlight>
                  <a:srgbClr val="FFFFFF"/>
                </a:highlight>
              </a:rPr>
              <a:t>Mange har arbeidet i flere år uten arbeidstillatelse, noe som kan bety at staten har fått skatteinntekter i milliardklassen.</a:t>
            </a:r>
          </a:p>
          <a:p>
            <a:pPr algn="l"/>
            <a:r>
              <a:rPr lang="nb-NO" sz="4000" b="0" i="0" dirty="0">
                <a:solidFill>
                  <a:srgbClr val="061629"/>
                </a:solidFill>
                <a:effectLst/>
                <a:highlight>
                  <a:srgbClr val="FFFFFF"/>
                </a:highlight>
              </a:rPr>
              <a:t>De har betalt skatt uten å ha krav på verken utdanning, helsetjenester, </a:t>
            </a:r>
            <a:r>
              <a:rPr lang="nb-NO" sz="4000" b="0" i="0" dirty="0">
                <a:solidFill>
                  <a:srgbClr val="061629"/>
                </a:solidFill>
                <a:effectLst/>
                <a:highlight>
                  <a:srgbClr val="FFFF00"/>
                </a:highlight>
              </a:rPr>
              <a:t>sykepenger</a:t>
            </a:r>
            <a:r>
              <a:rPr lang="nb-NO" sz="4000" b="0" i="0" dirty="0">
                <a:solidFill>
                  <a:srgbClr val="061629"/>
                </a:solidFill>
                <a:effectLst/>
                <a:highlight>
                  <a:srgbClr val="FFFFFF"/>
                </a:highlight>
              </a:rPr>
              <a:t> eller andre offentlige ytelser.</a:t>
            </a:r>
          </a:p>
        </p:txBody>
      </p:sp>
      <p:pic>
        <p:nvPicPr>
          <p:cNvPr id="3" name="Bilde 2">
            <a:extLst>
              <a:ext uri="{FF2B5EF4-FFF2-40B4-BE49-F238E27FC236}">
                <a16:creationId xmlns:a16="http://schemas.microsoft.com/office/drawing/2014/main" id="{A0FFBADB-6CC6-1CE1-9C51-321D8789E374}"/>
              </a:ext>
            </a:extLst>
          </p:cNvPr>
          <p:cNvPicPr>
            <a:picLocks noChangeAspect="1"/>
          </p:cNvPicPr>
          <p:nvPr/>
        </p:nvPicPr>
        <p:blipFill>
          <a:blip r:embed="rId3"/>
          <a:stretch>
            <a:fillRect/>
          </a:stretch>
        </p:blipFill>
        <p:spPr>
          <a:xfrm>
            <a:off x="9476147" y="5964770"/>
            <a:ext cx="2715853" cy="893230"/>
          </a:xfrm>
          <a:prstGeom prst="rect">
            <a:avLst/>
          </a:prstGeom>
        </p:spPr>
      </p:pic>
    </p:spTree>
    <p:extLst>
      <p:ext uri="{BB962C8B-B14F-4D97-AF65-F5344CB8AC3E}">
        <p14:creationId xmlns:p14="http://schemas.microsoft.com/office/powerpoint/2010/main" val="37947041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CAF5DEA3-BB51-66CC-3FAB-385C226B903D}"/>
              </a:ext>
            </a:extLst>
          </p:cNvPr>
          <p:cNvPicPr>
            <a:picLocks noChangeAspect="1"/>
          </p:cNvPicPr>
          <p:nvPr/>
        </p:nvPicPr>
        <p:blipFill rotWithShape="1">
          <a:blip r:embed="rId2"/>
          <a:srcRect r="16238" b="82693"/>
          <a:stretch/>
        </p:blipFill>
        <p:spPr>
          <a:xfrm>
            <a:off x="3492080" y="150606"/>
            <a:ext cx="6433797" cy="2241412"/>
          </a:xfrm>
          <a:prstGeom prst="rect">
            <a:avLst/>
          </a:prstGeom>
        </p:spPr>
      </p:pic>
      <p:sp>
        <p:nvSpPr>
          <p:cNvPr id="2" name="Tittel 1">
            <a:extLst>
              <a:ext uri="{FF2B5EF4-FFF2-40B4-BE49-F238E27FC236}">
                <a16:creationId xmlns:a16="http://schemas.microsoft.com/office/drawing/2014/main" id="{DC2AC57F-A4F2-17F2-F7F5-0BA3206D1DF7}"/>
              </a:ext>
            </a:extLst>
          </p:cNvPr>
          <p:cNvSpPr>
            <a:spLocks noGrp="1"/>
          </p:cNvSpPr>
          <p:nvPr>
            <p:ph type="title"/>
          </p:nvPr>
        </p:nvSpPr>
        <p:spPr>
          <a:xfrm>
            <a:off x="63147" y="566874"/>
            <a:ext cx="3193641" cy="1582944"/>
          </a:xfrm>
        </p:spPr>
        <p:txBody>
          <a:bodyPr>
            <a:noAutofit/>
          </a:bodyPr>
          <a:lstStyle/>
          <a:p>
            <a:pPr algn="ctr"/>
            <a:r>
              <a:rPr lang="nb-NO" sz="4800" dirty="0"/>
              <a:t>NRK</a:t>
            </a:r>
            <a:br>
              <a:rPr lang="nb-NO" sz="4800" dirty="0"/>
            </a:br>
            <a:r>
              <a:rPr lang="nb-NO" sz="4800" dirty="0"/>
              <a:t>07.03.2011</a:t>
            </a:r>
          </a:p>
        </p:txBody>
      </p:sp>
      <p:sp>
        <p:nvSpPr>
          <p:cNvPr id="6" name="TekstSylinder 5">
            <a:extLst>
              <a:ext uri="{FF2B5EF4-FFF2-40B4-BE49-F238E27FC236}">
                <a16:creationId xmlns:a16="http://schemas.microsoft.com/office/drawing/2014/main" id="{6FA3E277-6102-A46C-A4BE-DD08C9FE5DA1}"/>
              </a:ext>
            </a:extLst>
          </p:cNvPr>
          <p:cNvSpPr txBox="1"/>
          <p:nvPr/>
        </p:nvSpPr>
        <p:spPr>
          <a:xfrm>
            <a:off x="377176" y="2880933"/>
            <a:ext cx="11168336" cy="3170099"/>
          </a:xfrm>
          <a:prstGeom prst="rect">
            <a:avLst/>
          </a:prstGeom>
          <a:noFill/>
        </p:spPr>
        <p:txBody>
          <a:bodyPr wrap="square">
            <a:spAutoFit/>
          </a:bodyPr>
          <a:lstStyle/>
          <a:p>
            <a:pPr algn="l"/>
            <a:r>
              <a:rPr lang="nb-NO" sz="4000" b="0" i="0" dirty="0">
                <a:solidFill>
                  <a:srgbClr val="061629"/>
                </a:solidFill>
                <a:effectLst/>
                <a:highlight>
                  <a:srgbClr val="FFFFFF"/>
                </a:highlight>
              </a:rPr>
              <a:t>NRK vært i kontakt med UDI og Skattedirektoratet for å få tall på hvor mange personer som har betalt skatt uten å ha lovlig opphold, men </a:t>
            </a:r>
            <a:r>
              <a:rPr lang="nb-NO" sz="4000" b="0" i="0" dirty="0">
                <a:solidFill>
                  <a:srgbClr val="061629"/>
                </a:solidFill>
                <a:effectLst/>
              </a:rPr>
              <a:t>begge etatene slår fast at de </a:t>
            </a:r>
            <a:r>
              <a:rPr lang="nb-NO" sz="4000" b="0" i="0" dirty="0">
                <a:solidFill>
                  <a:srgbClr val="061629"/>
                </a:solidFill>
                <a:effectLst/>
                <a:highlight>
                  <a:srgbClr val="FFFF00"/>
                </a:highlight>
              </a:rPr>
              <a:t>ikke har oversikt </a:t>
            </a:r>
            <a:r>
              <a:rPr lang="nb-NO" sz="4000" b="0" i="0" dirty="0">
                <a:solidFill>
                  <a:srgbClr val="061629"/>
                </a:solidFill>
                <a:effectLst/>
              </a:rPr>
              <a:t>over dette</a:t>
            </a:r>
            <a:r>
              <a:rPr lang="nb-NO" sz="4000" b="0" i="0" dirty="0">
                <a:solidFill>
                  <a:srgbClr val="061629"/>
                </a:solidFill>
                <a:effectLst/>
                <a:highlight>
                  <a:srgbClr val="FFFFFF"/>
                </a:highlight>
              </a:rPr>
              <a:t>. Til tross for at de begge innrømmer at det har skjedd.</a:t>
            </a:r>
          </a:p>
        </p:txBody>
      </p:sp>
      <p:pic>
        <p:nvPicPr>
          <p:cNvPr id="3" name="Bilde 2">
            <a:extLst>
              <a:ext uri="{FF2B5EF4-FFF2-40B4-BE49-F238E27FC236}">
                <a16:creationId xmlns:a16="http://schemas.microsoft.com/office/drawing/2014/main" id="{1A59BD43-FF97-9F61-36EA-D6B8EB7BC66F}"/>
              </a:ext>
            </a:extLst>
          </p:cNvPr>
          <p:cNvPicPr>
            <a:picLocks noChangeAspect="1"/>
          </p:cNvPicPr>
          <p:nvPr/>
        </p:nvPicPr>
        <p:blipFill>
          <a:blip r:embed="rId3"/>
          <a:stretch>
            <a:fillRect/>
          </a:stretch>
        </p:blipFill>
        <p:spPr>
          <a:xfrm>
            <a:off x="9476147" y="5964770"/>
            <a:ext cx="2715853" cy="893230"/>
          </a:xfrm>
          <a:prstGeom prst="rect">
            <a:avLst/>
          </a:prstGeom>
        </p:spPr>
      </p:pic>
    </p:spTree>
    <p:extLst>
      <p:ext uri="{BB962C8B-B14F-4D97-AF65-F5344CB8AC3E}">
        <p14:creationId xmlns:p14="http://schemas.microsoft.com/office/powerpoint/2010/main" val="4052302371"/>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2202</Words>
  <Application>Microsoft Office PowerPoint</Application>
  <PresentationFormat>Widescreen</PresentationFormat>
  <Paragraphs>153</Paragraphs>
  <Slides>29</Slides>
  <Notes>1</Notes>
  <HiddenSlides>9</HiddenSlides>
  <MMClips>0</MMClips>
  <ScaleCrop>false</ScaleCrop>
  <HeadingPairs>
    <vt:vector size="6" baseType="variant">
      <vt:variant>
        <vt:lpstr>Brukte skrifter</vt:lpstr>
      </vt:variant>
      <vt:variant>
        <vt:i4>7</vt:i4>
      </vt:variant>
      <vt:variant>
        <vt:lpstr>Tema</vt:lpstr>
      </vt:variant>
      <vt:variant>
        <vt:i4>1</vt:i4>
      </vt:variant>
      <vt:variant>
        <vt:lpstr>Lysbildetitler</vt:lpstr>
      </vt:variant>
      <vt:variant>
        <vt:i4>29</vt:i4>
      </vt:variant>
    </vt:vector>
  </HeadingPairs>
  <TitlesOfParts>
    <vt:vector size="37" baseType="lpstr">
      <vt:lpstr>Aptos</vt:lpstr>
      <vt:lpstr>Aptos Display</vt:lpstr>
      <vt:lpstr>Arial</vt:lpstr>
      <vt:lpstr>BreveSansText-Black</vt:lpstr>
      <vt:lpstr>inherit</vt:lpstr>
      <vt:lpstr>Tiempos</vt:lpstr>
      <vt:lpstr>Tiempos Fine</vt:lpstr>
      <vt:lpstr>Office-tema</vt:lpstr>
      <vt:lpstr>PowerPoint-presentasjon</vt:lpstr>
      <vt:lpstr>PowerPoint-presentasjon</vt:lpstr>
      <vt:lpstr>De ureturnerbare: Hvorfor drar de ikke hjem?</vt:lpstr>
      <vt:lpstr>- et prosjekt i regi av Plog2 AS</vt:lpstr>
      <vt:lpstr>Tidslinjen</vt:lpstr>
      <vt:lpstr>PowerPoint-presentasjon</vt:lpstr>
      <vt:lpstr>PowerPoint-presentasjon</vt:lpstr>
      <vt:lpstr>NRK 07.03.2011</vt:lpstr>
      <vt:lpstr>NRK 07.03.2011</vt:lpstr>
      <vt:lpstr>NRK 07.03.2011</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Faktisk.no 19.12.2019</vt:lpstr>
      <vt:lpstr>PowerPoint-presentasjon</vt:lpstr>
      <vt:lpstr>PowerPoint-presentasjon</vt:lpstr>
      <vt:lpstr>PowerPoint-presentasjon</vt:lpstr>
      <vt:lpstr>PowerPoint-presentasjon</vt:lpstr>
      <vt:lpstr>Stavanger Aftenblad 8. september 2011</vt:lpstr>
      <vt:lpstr>Stavanger Aftenblad 8. september 2011</vt:lpstr>
      <vt:lpstr>Stavanger Aftenblad 8. september 2011</vt:lpstr>
      <vt:lpstr>Stavanger Aftenblad 8. september 2011</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Arne Viste</dc:creator>
  <cp:lastModifiedBy>Arne Viste</cp:lastModifiedBy>
  <cp:revision>23</cp:revision>
  <dcterms:created xsi:type="dcterms:W3CDTF">2024-08-05T13:03:16Z</dcterms:created>
  <dcterms:modified xsi:type="dcterms:W3CDTF">2024-08-13T14:10:57Z</dcterms:modified>
</cp:coreProperties>
</file>